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  <p:sldMasterId id="2147483741" r:id="rId2"/>
    <p:sldMasterId id="2147483753" r:id="rId3"/>
  </p:sldMasterIdLst>
  <p:notesMasterIdLst>
    <p:notesMasterId r:id="rId48"/>
  </p:notesMasterIdLst>
  <p:sldIdLst>
    <p:sldId id="267" r:id="rId4"/>
    <p:sldId id="419" r:id="rId5"/>
    <p:sldId id="261" r:id="rId6"/>
    <p:sldId id="257" r:id="rId7"/>
    <p:sldId id="259" r:id="rId8"/>
    <p:sldId id="421" r:id="rId9"/>
    <p:sldId id="422" r:id="rId10"/>
    <p:sldId id="423" r:id="rId11"/>
    <p:sldId id="424" r:id="rId12"/>
    <p:sldId id="425" r:id="rId13"/>
    <p:sldId id="426" r:id="rId14"/>
    <p:sldId id="428" r:id="rId15"/>
    <p:sldId id="427" r:id="rId16"/>
    <p:sldId id="429" r:id="rId17"/>
    <p:sldId id="260" r:id="rId18"/>
    <p:sldId id="420" r:id="rId19"/>
    <p:sldId id="256" r:id="rId20"/>
    <p:sldId id="339" r:id="rId21"/>
    <p:sldId id="391" r:id="rId22"/>
    <p:sldId id="392" r:id="rId23"/>
    <p:sldId id="408" r:id="rId24"/>
    <p:sldId id="416" r:id="rId25"/>
    <p:sldId id="409" r:id="rId26"/>
    <p:sldId id="393" r:id="rId27"/>
    <p:sldId id="394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14" r:id="rId37"/>
    <p:sldId id="404" r:id="rId38"/>
    <p:sldId id="405" r:id="rId39"/>
    <p:sldId id="406" r:id="rId40"/>
    <p:sldId id="410" r:id="rId41"/>
    <p:sldId id="411" r:id="rId42"/>
    <p:sldId id="412" r:id="rId43"/>
    <p:sldId id="413" r:id="rId44"/>
    <p:sldId id="417" r:id="rId45"/>
    <p:sldId id="418" r:id="rId46"/>
    <p:sldId id="303" r:id="rId4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2D2C2D"/>
    <a:srgbClr val="333333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7"/>
    <p:restoredTop sz="89557" autoAdjust="0"/>
  </p:normalViewPr>
  <p:slideViewPr>
    <p:cSldViewPr snapToGrid="0" snapToObjects="1">
      <p:cViewPr varScale="1">
        <p:scale>
          <a:sx n="79" d="100"/>
          <a:sy n="79" d="100"/>
        </p:scale>
        <p:origin x="10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B8BD-F404-4C4F-A1F8-3379B65440A1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26AF6-D02E-6B42-B575-36F7BCCDFF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328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383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02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22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0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1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398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63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71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76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382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19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19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89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64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546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7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25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283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343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3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087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06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973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492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47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8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1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54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172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098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143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347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5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74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74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74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4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9" y="201615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49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6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974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466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2947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6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3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5139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3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501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24" r:id="rId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1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3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5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277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554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013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2462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2097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296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493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692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1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3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59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79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0988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185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38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579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5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8424" userDrawn="1">
          <p15:clr>
            <a:srgbClr val="F26B43"/>
          </p15:clr>
        </p15:guide>
        <p15:guide id="4" orient="horz" pos="4252" userDrawn="1">
          <p15:clr>
            <a:srgbClr val="F26B43"/>
          </p15:clr>
        </p15:guide>
        <p15:guide id="5" orient="horz" pos="4637" userDrawn="1">
          <p15:clr>
            <a:srgbClr val="F26B43"/>
          </p15:clr>
        </p15:guide>
        <p15:guide id="6" pos="4320" userDrawn="1">
          <p15:clr>
            <a:srgbClr val="F26B43"/>
          </p15:clr>
        </p15:guide>
        <p15:guide id="7" pos="4104" userDrawn="1">
          <p15:clr>
            <a:srgbClr val="F26B43"/>
          </p15:clr>
        </p15:guide>
        <p15:guide id="8" pos="2160" userDrawn="1">
          <p15:clr>
            <a:srgbClr val="F26B43"/>
          </p15:clr>
        </p15:guide>
        <p15:guide id="9" pos="4536" userDrawn="1">
          <p15:clr>
            <a:srgbClr val="F26B43"/>
          </p15:clr>
        </p15:guide>
        <p15:guide id="10" pos="1944" userDrawn="1">
          <p15:clr>
            <a:srgbClr val="F26B43"/>
          </p15:clr>
        </p15:guide>
        <p15:guide id="11" pos="2376" userDrawn="1">
          <p15:clr>
            <a:srgbClr val="F26B43"/>
          </p15:clr>
        </p15:guide>
        <p15:guide id="12" pos="6480" userDrawn="1">
          <p15:clr>
            <a:srgbClr val="F26B43"/>
          </p15:clr>
        </p15:guide>
        <p15:guide id="13" pos="6264" userDrawn="1">
          <p15:clr>
            <a:srgbClr val="F26B43"/>
          </p15:clr>
        </p15:guide>
        <p15:guide id="14" pos="6696" userDrawn="1">
          <p15:clr>
            <a:srgbClr val="F26B43"/>
          </p15:clr>
        </p15:guide>
        <p15:guide id="15" orient="horz" pos="619" userDrawn="1">
          <p15:clr>
            <a:srgbClr val="F26B43"/>
          </p15:clr>
        </p15:guide>
        <p15:guide id="17" orient="horz" pos="1220" userDrawn="1">
          <p15:clr>
            <a:srgbClr val="F26B43"/>
          </p15:clr>
        </p15:guide>
        <p15:guide id="18" orient="horz" pos="2432" userDrawn="1">
          <p15:clr>
            <a:srgbClr val="F26B43"/>
          </p15:clr>
        </p15:guide>
        <p15:guide id="19" orient="horz" pos="1826" userDrawn="1">
          <p15:clr>
            <a:srgbClr val="F26B43"/>
          </p15:clr>
        </p15:guide>
        <p15:guide id="20" orient="horz" pos="3036" userDrawn="1">
          <p15:clr>
            <a:srgbClr val="F26B43"/>
          </p15:clr>
        </p15:guide>
        <p15:guide id="21" orient="horz" pos="36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F61D-7EF4-0745-B377-F3337DE9D0AA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D13-1B95-414D-B1D0-9B3C34B294EF}" type="datetimeFigureOut">
              <a:rPr lang="pt-BR" smtClean="0"/>
              <a:t>14/08/2024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E0092-6F37-16D8-D2BD-9BBAF3686C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E7F42A1A-515E-E9FE-D38C-36C31FDDCC65}"/>
              </a:ext>
            </a:extLst>
          </p:cNvPr>
          <p:cNvGrpSpPr/>
          <p:nvPr userDrawn="1"/>
        </p:nvGrpSpPr>
        <p:grpSpPr>
          <a:xfrm>
            <a:off x="262850" y="250426"/>
            <a:ext cx="8633629" cy="4638569"/>
            <a:chOff x="206087" y="237647"/>
            <a:chExt cx="8742460" cy="469704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AC3452C-51A3-1B13-B47A-6288BCA4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289D5352-4B15-D1F0-5A22-317B3EE2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58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9814" y="0"/>
            <a:ext cx="10133814" cy="5143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B33049-4626-12CE-A859-4A1510C51071}"/>
              </a:ext>
            </a:extLst>
          </p:cNvPr>
          <p:cNvSpPr txBox="1"/>
          <p:nvPr/>
        </p:nvSpPr>
        <p:spPr>
          <a:xfrm>
            <a:off x="1272619" y="1187777"/>
            <a:ext cx="56089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Estruturas de dados: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Vetor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Lista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Matriz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Dicionários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Tabelas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ED145B"/>
              </a:solidFill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39524F-55DF-C4AD-B803-4F7C07ECE0CB}"/>
              </a:ext>
            </a:extLst>
          </p:cNvPr>
          <p:cNvSpPr txBox="1"/>
          <p:nvPr/>
        </p:nvSpPr>
        <p:spPr>
          <a:xfrm>
            <a:off x="6558699" y="4671769"/>
            <a:ext cx="258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D145B"/>
                </a:solidFill>
                <a:latin typeface="Mistral" panose="03090702030407020403" pitchFamily="66" charset="0"/>
              </a:rPr>
              <a:t>Professor Edson de Oliveira</a:t>
            </a: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4390E-FE7E-71CD-262D-B289EC07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" y="0"/>
            <a:ext cx="9144000" cy="5143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96DBE7A-2703-5E8D-1AA6-DE56B4132661}"/>
              </a:ext>
            </a:extLst>
          </p:cNvPr>
          <p:cNvSpPr txBox="1"/>
          <p:nvPr/>
        </p:nvSpPr>
        <p:spPr>
          <a:xfrm>
            <a:off x="3266433" y="13301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DICIONÁRIOS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095AFD-18FF-C834-B786-AD0537724F4E}"/>
              </a:ext>
            </a:extLst>
          </p:cNvPr>
          <p:cNvSpPr txBox="1"/>
          <p:nvPr/>
        </p:nvSpPr>
        <p:spPr>
          <a:xfrm>
            <a:off x="644937" y="943156"/>
            <a:ext cx="7663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Exemplo de aplicação do método </a:t>
            </a:r>
            <a:r>
              <a:rPr lang="pt-BR" sz="2000" dirty="0" err="1">
                <a:solidFill>
                  <a:schemeClr val="bg1"/>
                </a:solidFill>
              </a:rPr>
              <a:t>items</a:t>
            </a:r>
            <a:r>
              <a:rPr lang="pt-BR" sz="2000" dirty="0">
                <a:solidFill>
                  <a:schemeClr val="bg1"/>
                </a:solidFill>
              </a:rPr>
              <a:t>. Exibição utilizando os métodos: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C8F615-1595-EE01-B4CA-CD23E7EFD2F4}"/>
              </a:ext>
            </a:extLst>
          </p:cNvPr>
          <p:cNvSpPr txBox="1"/>
          <p:nvPr/>
        </p:nvSpPr>
        <p:spPr>
          <a:xfrm>
            <a:off x="644937" y="1439052"/>
            <a:ext cx="4883921" cy="5078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for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k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v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in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pt-B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items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():</a:t>
            </a: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 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{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k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-&gt; 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{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v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827FDFD-9911-9EA1-0EDE-47159E1C8131}"/>
              </a:ext>
            </a:extLst>
          </p:cNvPr>
          <p:cNvSpPr txBox="1"/>
          <p:nvPr/>
        </p:nvSpPr>
        <p:spPr>
          <a:xfrm>
            <a:off x="561151" y="2088741"/>
            <a:ext cx="167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2"/>
                </a:solidFill>
              </a:rPr>
              <a:t>Saída: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BB296E-B576-DE62-FD3A-25D152F1436F}"/>
              </a:ext>
            </a:extLst>
          </p:cNvPr>
          <p:cNvSpPr txBox="1"/>
          <p:nvPr/>
        </p:nvSpPr>
        <p:spPr>
          <a:xfrm>
            <a:off x="561151" y="2427250"/>
            <a:ext cx="7890640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nome -&gt; Edson de Oliveira</a:t>
            </a: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idade -&gt; 50</a:t>
            </a: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casado -&gt; 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endParaRPr lang="pt-BR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canal -&gt; 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edsonoliveiraprof</a:t>
            </a:r>
            <a:endParaRPr lang="pt-BR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instagram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beabaprogramacao</a:t>
            </a:r>
            <a:endParaRPr lang="pt-BR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23B0F06-DFA4-3FAE-A766-431866936D66}"/>
              </a:ext>
            </a:extLst>
          </p:cNvPr>
          <p:cNvSpPr txBox="1"/>
          <p:nvPr/>
        </p:nvSpPr>
        <p:spPr>
          <a:xfrm>
            <a:off x="359276" y="3681681"/>
            <a:ext cx="8459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Na rotina acima, estamos utilizando o método </a:t>
            </a:r>
            <a:r>
              <a:rPr lang="pt-BR" sz="2000" dirty="0" err="1">
                <a:solidFill>
                  <a:schemeClr val="bg1"/>
                </a:solidFill>
              </a:rPr>
              <a:t>items</a:t>
            </a:r>
            <a:r>
              <a:rPr lang="pt-BR" sz="2000" dirty="0">
                <a:solidFill>
                  <a:schemeClr val="bg1"/>
                </a:solidFill>
              </a:rPr>
              <a:t>(). A variável </a:t>
            </a:r>
            <a:r>
              <a:rPr lang="pt-BR" sz="2000" dirty="0" err="1">
                <a:solidFill>
                  <a:schemeClr val="bg1"/>
                </a:solidFill>
              </a:rPr>
              <a:t>k</a:t>
            </a:r>
            <a:r>
              <a:rPr lang="pt-BR" sz="2000" dirty="0">
                <a:solidFill>
                  <a:schemeClr val="bg1"/>
                </a:solidFill>
              </a:rPr>
              <a:t>, armazena</a:t>
            </a:r>
          </a:p>
          <a:p>
            <a:r>
              <a:rPr lang="pt-BR" sz="2000" dirty="0">
                <a:solidFill>
                  <a:schemeClr val="bg1"/>
                </a:solidFill>
              </a:rPr>
              <a:t>a </a:t>
            </a:r>
            <a:r>
              <a:rPr lang="pt-BR" sz="2000" dirty="0" err="1">
                <a:solidFill>
                  <a:schemeClr val="bg1"/>
                </a:solidFill>
              </a:rPr>
              <a:t>key</a:t>
            </a:r>
            <a:r>
              <a:rPr lang="pt-BR" sz="2000" dirty="0">
                <a:solidFill>
                  <a:schemeClr val="bg1"/>
                </a:solidFill>
              </a:rPr>
              <a:t> corrente e a variável </a:t>
            </a:r>
            <a:r>
              <a:rPr lang="pt-BR" sz="2000" dirty="0" err="1">
                <a:solidFill>
                  <a:schemeClr val="bg1"/>
                </a:solidFill>
              </a:rPr>
              <a:t>v</a:t>
            </a:r>
            <a:r>
              <a:rPr lang="pt-BR" sz="2000" dirty="0">
                <a:solidFill>
                  <a:schemeClr val="bg1"/>
                </a:solidFill>
              </a:rPr>
              <a:t> o </a:t>
            </a:r>
            <a:r>
              <a:rPr lang="pt-BR" sz="2000" dirty="0" err="1">
                <a:solidFill>
                  <a:schemeClr val="bg1"/>
                </a:solidFill>
              </a:rPr>
              <a:t>value</a:t>
            </a:r>
            <a:r>
              <a:rPr lang="pt-BR" sz="2000" dirty="0">
                <a:solidFill>
                  <a:schemeClr val="bg1"/>
                </a:solidFill>
              </a:rPr>
              <a:t> corrente. Sendo assim, as variáveis podem ser usadas dentro de uma rotina tranquilamente.</a:t>
            </a:r>
          </a:p>
        </p:txBody>
      </p:sp>
    </p:spTree>
    <p:extLst>
      <p:ext uri="{BB962C8B-B14F-4D97-AF65-F5344CB8AC3E}">
        <p14:creationId xmlns:p14="http://schemas.microsoft.com/office/powerpoint/2010/main" val="2088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4390E-FE7E-71CD-262D-B289EC07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" y="0"/>
            <a:ext cx="9144000" cy="5143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96DBE7A-2703-5E8D-1AA6-DE56B4132661}"/>
              </a:ext>
            </a:extLst>
          </p:cNvPr>
          <p:cNvSpPr txBox="1"/>
          <p:nvPr/>
        </p:nvSpPr>
        <p:spPr>
          <a:xfrm>
            <a:off x="3266433" y="13301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DICIONÁRIOS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818735-0428-F2C7-3EC9-F55A849BFD9F}"/>
              </a:ext>
            </a:extLst>
          </p:cNvPr>
          <p:cNvSpPr txBox="1"/>
          <p:nvPr/>
        </p:nvSpPr>
        <p:spPr>
          <a:xfrm>
            <a:off x="501733" y="690450"/>
            <a:ext cx="8009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del</a:t>
            </a:r>
            <a:r>
              <a:rPr lang="pt-B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 comando </a:t>
            </a:r>
            <a:r>
              <a:rPr lang="pt-BR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del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permite excluir uma </a:t>
            </a:r>
            <a:r>
              <a:rPr lang="pt-BR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key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do dicionário.</a:t>
            </a:r>
            <a:endParaRPr lang="pt-B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E9039F-282E-32FB-7ABC-0F253E10BBAE}"/>
              </a:ext>
            </a:extLst>
          </p:cNvPr>
          <p:cNvSpPr txBox="1"/>
          <p:nvPr/>
        </p:nvSpPr>
        <p:spPr>
          <a:xfrm>
            <a:off x="501733" y="2819038"/>
            <a:ext cx="167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2"/>
                </a:solidFill>
              </a:rPr>
              <a:t>Saída: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BA14A1-76BD-F4A3-45D2-AE5EC0B90F62}"/>
              </a:ext>
            </a:extLst>
          </p:cNvPr>
          <p:cNvSpPr txBox="1"/>
          <p:nvPr/>
        </p:nvSpPr>
        <p:spPr>
          <a:xfrm>
            <a:off x="501733" y="3157547"/>
            <a:ext cx="7890640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nome -&gt; Edson de Oliveira</a:t>
            </a: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idade -&gt; 50</a:t>
            </a: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canal -&gt; 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edsonoliveiraprof</a:t>
            </a:r>
            <a:endParaRPr lang="pt-BR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instagram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beabaprogramacao</a:t>
            </a:r>
            <a:endParaRPr lang="pt-BR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BD2-4423-EE3E-3794-EE5989055459}"/>
              </a:ext>
            </a:extLst>
          </p:cNvPr>
          <p:cNvSpPr txBox="1"/>
          <p:nvPr/>
        </p:nvSpPr>
        <p:spPr>
          <a:xfrm>
            <a:off x="581345" y="1145313"/>
            <a:ext cx="4883921" cy="13388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 Excluindo a </a:t>
            </a:r>
            <a:r>
              <a:rPr lang="pt-BR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key</a:t>
            </a:r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casado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pt-BR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del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[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"casado"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]</a:t>
            </a:r>
          </a:p>
          <a:p>
            <a:b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 Exibindo o estado atual do dicionário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pt-B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for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k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v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in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pt-B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items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():</a:t>
            </a: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 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{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k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-&gt; 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{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v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3CE132-CDB8-AADC-CCC5-3D7850E65A6C}"/>
              </a:ext>
            </a:extLst>
          </p:cNvPr>
          <p:cNvSpPr txBox="1"/>
          <p:nvPr/>
        </p:nvSpPr>
        <p:spPr>
          <a:xfrm>
            <a:off x="476899" y="4126998"/>
            <a:ext cx="8459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Repare que a </a:t>
            </a:r>
            <a:r>
              <a:rPr lang="pt-BR" sz="2000" dirty="0" err="1">
                <a:solidFill>
                  <a:schemeClr val="bg1"/>
                </a:solidFill>
              </a:rPr>
              <a:t>key</a:t>
            </a:r>
            <a:r>
              <a:rPr lang="pt-BR" sz="2000" dirty="0">
                <a:solidFill>
                  <a:schemeClr val="bg1"/>
                </a:solidFill>
              </a:rPr>
              <a:t> ‘casado’ foi removida do dicionário.</a:t>
            </a:r>
          </a:p>
        </p:txBody>
      </p:sp>
    </p:spTree>
    <p:extLst>
      <p:ext uri="{BB962C8B-B14F-4D97-AF65-F5344CB8AC3E}">
        <p14:creationId xmlns:p14="http://schemas.microsoft.com/office/powerpoint/2010/main" val="1975288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4390E-FE7E-71CD-262D-B289EC07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" y="0"/>
            <a:ext cx="9144000" cy="5143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96DBE7A-2703-5E8D-1AA6-DE56B4132661}"/>
              </a:ext>
            </a:extLst>
          </p:cNvPr>
          <p:cNvSpPr txBox="1"/>
          <p:nvPr/>
        </p:nvSpPr>
        <p:spPr>
          <a:xfrm>
            <a:off x="3266433" y="13301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DICIONÁRIOS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818735-0428-F2C7-3EC9-F55A849BFD9F}"/>
              </a:ext>
            </a:extLst>
          </p:cNvPr>
          <p:cNvSpPr txBox="1"/>
          <p:nvPr/>
        </p:nvSpPr>
        <p:spPr>
          <a:xfrm>
            <a:off x="501733" y="690450"/>
            <a:ext cx="8009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Vimos que </a:t>
            </a:r>
            <a:r>
              <a:rPr lang="pt-BR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del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exclui uma </a:t>
            </a:r>
            <a:r>
              <a:rPr lang="pt-BR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key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Há alguma forma de inserir uma </a:t>
            </a:r>
            <a:r>
              <a:rPr lang="pt-BR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key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no dicionário?</a:t>
            </a:r>
          </a:p>
          <a:p>
            <a:r>
              <a:rPr lang="pt-B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Sim!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Veja como: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E9039F-282E-32FB-7ABC-0F253E10BBAE}"/>
              </a:ext>
            </a:extLst>
          </p:cNvPr>
          <p:cNvSpPr txBox="1"/>
          <p:nvPr/>
        </p:nvSpPr>
        <p:spPr>
          <a:xfrm>
            <a:off x="501733" y="2819038"/>
            <a:ext cx="167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2"/>
                </a:solidFill>
              </a:rPr>
              <a:t>Saída: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BA14A1-76BD-F4A3-45D2-AE5EC0B90F62}"/>
              </a:ext>
            </a:extLst>
          </p:cNvPr>
          <p:cNvSpPr txBox="1"/>
          <p:nvPr/>
        </p:nvSpPr>
        <p:spPr>
          <a:xfrm>
            <a:off x="501733" y="3157547"/>
            <a:ext cx="7890640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nome -&gt; Edson de Oliveira</a:t>
            </a: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idade -&gt; 50</a:t>
            </a: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canal -&gt; 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edsonoliveiraprof</a:t>
            </a:r>
            <a:endParaRPr lang="pt-BR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instagram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beabaprogramacao</a:t>
            </a:r>
            <a:endParaRPr lang="pt-BR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salario -&gt; 65437.78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F89BD2-4423-EE3E-3794-EE5989055459}"/>
              </a:ext>
            </a:extLst>
          </p:cNvPr>
          <p:cNvSpPr txBox="1"/>
          <p:nvPr/>
        </p:nvSpPr>
        <p:spPr>
          <a:xfrm>
            <a:off x="501733" y="1357817"/>
            <a:ext cx="4883921" cy="13388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 Inserindo uma </a:t>
            </a:r>
            <a:r>
              <a:rPr lang="pt-BR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key</a:t>
            </a:r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no dicionário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[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"salario"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] 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65437.78</a:t>
            </a:r>
          </a:p>
          <a:p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 Exibindo o estado atual do dicionário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pt-B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for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k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v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in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pt-B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items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():</a:t>
            </a: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   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{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k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-&gt; 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{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v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3CE132-CDB8-AADC-CCC5-3D7850E65A6C}"/>
              </a:ext>
            </a:extLst>
          </p:cNvPr>
          <p:cNvSpPr txBox="1"/>
          <p:nvPr/>
        </p:nvSpPr>
        <p:spPr>
          <a:xfrm>
            <a:off x="476899" y="4311664"/>
            <a:ext cx="8459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Basta colocar o nome do dicionário com a nova </a:t>
            </a:r>
            <a:r>
              <a:rPr lang="pt-BR" sz="2000" dirty="0" err="1">
                <a:solidFill>
                  <a:schemeClr val="bg1"/>
                </a:solidFill>
              </a:rPr>
              <a:t>key</a:t>
            </a:r>
            <a:r>
              <a:rPr lang="pt-BR" sz="2000" dirty="0">
                <a:solidFill>
                  <a:schemeClr val="bg1"/>
                </a:solidFill>
              </a:rPr>
              <a:t> entre aspas e colchetes.</a:t>
            </a:r>
          </a:p>
        </p:txBody>
      </p:sp>
    </p:spTree>
    <p:extLst>
      <p:ext uri="{BB962C8B-B14F-4D97-AF65-F5344CB8AC3E}">
        <p14:creationId xmlns:p14="http://schemas.microsoft.com/office/powerpoint/2010/main" val="367014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4390E-FE7E-71CD-262D-B289EC07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" y="0"/>
            <a:ext cx="9144000" cy="5143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96DBE7A-2703-5E8D-1AA6-DE56B4132661}"/>
              </a:ext>
            </a:extLst>
          </p:cNvPr>
          <p:cNvSpPr txBox="1"/>
          <p:nvPr/>
        </p:nvSpPr>
        <p:spPr>
          <a:xfrm>
            <a:off x="3266433" y="13301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DICIONÁRIOS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095AFD-18FF-C834-B786-AD0537724F4E}"/>
              </a:ext>
            </a:extLst>
          </p:cNvPr>
          <p:cNvSpPr txBox="1"/>
          <p:nvPr/>
        </p:nvSpPr>
        <p:spPr>
          <a:xfrm>
            <a:off x="636391" y="1114392"/>
            <a:ext cx="7450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Qual a diferença da exibição (ou manipulação) manual para a exibição </a:t>
            </a:r>
          </a:p>
          <a:p>
            <a:r>
              <a:rPr lang="pt-B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por métodos?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7DEDD8-1D97-9CD8-AF53-F16E73BDADE5}"/>
              </a:ext>
            </a:extLst>
          </p:cNvPr>
          <p:cNvSpPr txBox="1"/>
          <p:nvPr/>
        </p:nvSpPr>
        <p:spPr>
          <a:xfrm>
            <a:off x="984825" y="2218881"/>
            <a:ext cx="67533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Quando utilizamos a forma manual, ela fica “engessada”, ou seja, caso alguma </a:t>
            </a:r>
            <a:r>
              <a:rPr lang="pt-BR" sz="1600" dirty="0" err="1">
                <a:solidFill>
                  <a:schemeClr val="bg1"/>
                </a:solidFill>
              </a:rPr>
              <a:t>key</a:t>
            </a:r>
            <a:r>
              <a:rPr lang="pt-BR" sz="1600" dirty="0">
                <a:solidFill>
                  <a:schemeClr val="bg1"/>
                </a:solidFill>
              </a:rPr>
              <a:t> seja removida ou inserida, a forma manual continua exibindo o estado original, desconsiderando as modificações e ocasionando erro por se referir a uma </a:t>
            </a:r>
            <a:r>
              <a:rPr lang="pt-BR" sz="1600" dirty="0" err="1">
                <a:solidFill>
                  <a:schemeClr val="bg1"/>
                </a:solidFill>
              </a:rPr>
              <a:t>key</a:t>
            </a:r>
            <a:r>
              <a:rPr lang="pt-BR" sz="1600" dirty="0">
                <a:solidFill>
                  <a:schemeClr val="bg1"/>
                </a:solidFill>
              </a:rPr>
              <a:t> que não exista ou que passou a existir.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10757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4390E-FE7E-71CD-262D-B289EC07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" y="0"/>
            <a:ext cx="9144000" cy="5143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96DBE7A-2703-5E8D-1AA6-DE56B4132661}"/>
              </a:ext>
            </a:extLst>
          </p:cNvPr>
          <p:cNvSpPr txBox="1"/>
          <p:nvPr/>
        </p:nvSpPr>
        <p:spPr>
          <a:xfrm>
            <a:off x="3266433" y="13301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DICIONÁRIOS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095AFD-18FF-C834-B786-AD0537724F4E}"/>
              </a:ext>
            </a:extLst>
          </p:cNvPr>
          <p:cNvSpPr txBox="1"/>
          <p:nvPr/>
        </p:nvSpPr>
        <p:spPr>
          <a:xfrm>
            <a:off x="636391" y="1114392"/>
            <a:ext cx="3769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Vamos juntar todos os conteúdos?</a:t>
            </a:r>
          </a:p>
          <a:p>
            <a:r>
              <a:rPr lang="pt-B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Exercícios: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7DEDD8-1D97-9CD8-AF53-F16E73BDADE5}"/>
              </a:ext>
            </a:extLst>
          </p:cNvPr>
          <p:cNvSpPr txBox="1"/>
          <p:nvPr/>
        </p:nvSpPr>
        <p:spPr>
          <a:xfrm>
            <a:off x="882275" y="1905429"/>
            <a:ext cx="67533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pt-BR" sz="1800" dirty="0">
                <a:solidFill>
                  <a:schemeClr val="bg1"/>
                </a:solidFill>
              </a:rPr>
              <a:t>Crie um </a:t>
            </a:r>
            <a:r>
              <a:rPr lang="pt-BR" sz="1800" dirty="0" err="1">
                <a:solidFill>
                  <a:schemeClr val="bg1"/>
                </a:solidFill>
              </a:rPr>
              <a:t>dicionario</a:t>
            </a:r>
            <a:r>
              <a:rPr lang="pt-BR" sz="1800" dirty="0">
                <a:solidFill>
                  <a:schemeClr val="bg1"/>
                </a:solidFill>
              </a:rPr>
              <a:t> com ao menos 5 Keys e faça os demais exercícios.</a:t>
            </a:r>
          </a:p>
          <a:p>
            <a:pPr marL="342900" indent="-342900">
              <a:buAutoNum type="arabicPeriod"/>
            </a:pPr>
            <a:r>
              <a:rPr lang="pt-BR" sz="1800" dirty="0">
                <a:solidFill>
                  <a:schemeClr val="bg1"/>
                </a:solidFill>
              </a:rPr>
              <a:t>Faça um </a:t>
            </a:r>
            <a:r>
              <a:rPr lang="pt-BR" sz="1800" dirty="0" err="1">
                <a:solidFill>
                  <a:schemeClr val="bg1"/>
                </a:solidFill>
              </a:rPr>
              <a:t>subalgoritmo</a:t>
            </a:r>
            <a:r>
              <a:rPr lang="pt-BR" sz="1800" dirty="0">
                <a:solidFill>
                  <a:schemeClr val="bg1"/>
                </a:solidFill>
              </a:rPr>
              <a:t> que passe um dicionário construído por parâmetro e permita ao usuário preenchê-lo.</a:t>
            </a:r>
          </a:p>
          <a:p>
            <a:pPr marL="342900" indent="-342900">
              <a:buAutoNum type="arabicPeriod"/>
            </a:pPr>
            <a:r>
              <a:rPr lang="pt-BR" sz="1800" dirty="0">
                <a:solidFill>
                  <a:schemeClr val="bg1"/>
                </a:solidFill>
              </a:rPr>
              <a:t>Faça um </a:t>
            </a:r>
            <a:r>
              <a:rPr lang="pt-BR" sz="1800" dirty="0" err="1">
                <a:solidFill>
                  <a:schemeClr val="bg1"/>
                </a:solidFill>
              </a:rPr>
              <a:t>subalgoritmo</a:t>
            </a:r>
            <a:r>
              <a:rPr lang="pt-BR" sz="1800" dirty="0">
                <a:solidFill>
                  <a:schemeClr val="bg1"/>
                </a:solidFill>
              </a:rPr>
              <a:t> que exiba manualmente o dicionário passado por parâmetro.</a:t>
            </a:r>
          </a:p>
          <a:p>
            <a:pPr marL="342900" indent="-342900">
              <a:buAutoNum type="arabicPeriod"/>
            </a:pPr>
            <a:r>
              <a:rPr lang="pt-BR" sz="1800" dirty="0">
                <a:solidFill>
                  <a:schemeClr val="bg1"/>
                </a:solidFill>
              </a:rPr>
              <a:t>Faça um </a:t>
            </a:r>
            <a:r>
              <a:rPr lang="pt-BR" sz="1800" dirty="0" err="1">
                <a:solidFill>
                  <a:schemeClr val="bg1"/>
                </a:solidFill>
              </a:rPr>
              <a:t>subalgoritmo</a:t>
            </a:r>
            <a:r>
              <a:rPr lang="pt-BR" sz="1800" dirty="0">
                <a:solidFill>
                  <a:schemeClr val="bg1"/>
                </a:solidFill>
              </a:rPr>
              <a:t> que exiba através de métodos um dicionário passado por parâmetro.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67229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4686DD6-411F-3492-D5F2-167007C2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110C9DD-B359-06BC-B666-8ACC9809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533" y="908399"/>
            <a:ext cx="4019550" cy="6191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8B5E86B-5B87-FB5C-648B-9135E839D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149" y="1664969"/>
            <a:ext cx="3209889" cy="28594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3589A09-F1A0-A86E-5F96-8A740DDB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88" y="1664968"/>
            <a:ext cx="3209889" cy="283551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C309629-BB4C-95E6-10BC-56A2A84080F7}"/>
              </a:ext>
            </a:extLst>
          </p:cNvPr>
          <p:cNvSpPr txBox="1"/>
          <p:nvPr/>
        </p:nvSpPr>
        <p:spPr>
          <a:xfrm>
            <a:off x="3767933" y="254902"/>
            <a:ext cx="1608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TABELA</a:t>
            </a:r>
          </a:p>
        </p:txBody>
      </p:sp>
    </p:spTree>
    <p:extLst>
      <p:ext uri="{BB962C8B-B14F-4D97-AF65-F5344CB8AC3E}">
        <p14:creationId xmlns:p14="http://schemas.microsoft.com/office/powerpoint/2010/main" val="1743173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9814" y="0"/>
            <a:ext cx="10133814" cy="5143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B33049-4626-12CE-A859-4A1510C51071}"/>
              </a:ext>
            </a:extLst>
          </p:cNvPr>
          <p:cNvSpPr txBox="1"/>
          <p:nvPr/>
        </p:nvSpPr>
        <p:spPr>
          <a:xfrm>
            <a:off x="1272619" y="1187777"/>
            <a:ext cx="56089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Variáveis Indexadas: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Vetor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Lista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Métodos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39524F-55DF-C4AD-B803-4F7C07ECE0CB}"/>
              </a:ext>
            </a:extLst>
          </p:cNvPr>
          <p:cNvSpPr txBox="1"/>
          <p:nvPr/>
        </p:nvSpPr>
        <p:spPr>
          <a:xfrm>
            <a:off x="6558699" y="4671769"/>
            <a:ext cx="258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D145B"/>
                </a:solidFill>
                <a:latin typeface="Mistral" panose="03090702030407020403" pitchFamily="66" charset="0"/>
              </a:rPr>
              <a:t>Professor Edson de Oliveira</a:t>
            </a:r>
          </a:p>
        </p:txBody>
      </p:sp>
    </p:spTree>
    <p:extLst>
      <p:ext uri="{BB962C8B-B14F-4D97-AF65-F5344CB8AC3E}">
        <p14:creationId xmlns:p14="http://schemas.microsoft.com/office/powerpoint/2010/main" val="14882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8"/>
            <a:ext cx="9144000" cy="5143500"/>
          </a:xfrm>
          <a:prstGeom prst="rect">
            <a:avLst/>
          </a:prstGeom>
        </p:spPr>
      </p:pic>
      <p:sp>
        <p:nvSpPr>
          <p:cNvPr id="3" name="CaixaDeTexto 8"/>
          <p:cNvSpPr txBox="1"/>
          <p:nvPr/>
        </p:nvSpPr>
        <p:spPr>
          <a:xfrm>
            <a:off x="2194681" y="2028702"/>
            <a:ext cx="4754639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Variáveis</a:t>
            </a:r>
            <a:r>
              <a:rPr lang="en-US" sz="3644" b="1" kern="1600" cap="all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 </a:t>
            </a: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indexadas</a:t>
            </a:r>
            <a:endParaRPr lang="pt-BR" sz="3644" b="1" kern="1600" cap="all" dirty="0">
              <a:solidFill>
                <a:srgbClr val="FF0066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2945" cy="5147669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Variáveis indexadas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1518371" y="1017478"/>
            <a:ext cx="6106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É uma classe de variável que permite armazenar </a:t>
            </a:r>
            <a:r>
              <a:rPr lang="pt-BR" sz="2800" b="1" dirty="0">
                <a:solidFill>
                  <a:srgbClr val="ED145B"/>
                </a:solidFill>
              </a:rPr>
              <a:t>diversas informações 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em apenas </a:t>
            </a:r>
            <a:r>
              <a:rPr lang="pt-BR" sz="2800" b="1" dirty="0">
                <a:solidFill>
                  <a:srgbClr val="ED145B"/>
                </a:solidFill>
              </a:rPr>
              <a:t>um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identificador (variável).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Elas são referenciadas pelo </a:t>
            </a:r>
            <a:r>
              <a:rPr lang="pt-BR" sz="2800" b="1" dirty="0">
                <a:solidFill>
                  <a:srgbClr val="ED145B"/>
                </a:solidFill>
              </a:rPr>
              <a:t>índice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que começa do </a:t>
            </a:r>
            <a:r>
              <a:rPr lang="pt-BR" sz="2800" b="1" dirty="0">
                <a:solidFill>
                  <a:srgbClr val="ED145B"/>
                </a:solidFill>
              </a:rPr>
              <a:t>zero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e vai até o limite da estrutura.</a:t>
            </a:r>
          </a:p>
        </p:txBody>
      </p:sp>
    </p:spTree>
    <p:extLst>
      <p:ext uri="{BB962C8B-B14F-4D97-AF65-F5344CB8AC3E}">
        <p14:creationId xmlns:p14="http://schemas.microsoft.com/office/powerpoint/2010/main" val="2484699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39652" y="4172741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nele inseridos são homogêneos (mesmo tipo)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pré-definido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226"/>
              </p:ext>
            </p:extLst>
          </p:nvPr>
        </p:nvGraphicFramePr>
        <p:xfrm>
          <a:off x="658168" y="2225513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606295" y="1735779"/>
            <a:ext cx="373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V</a:t>
            </a:r>
          </a:p>
        </p:txBody>
      </p:sp>
      <p:sp>
        <p:nvSpPr>
          <p:cNvPr id="6" name="Processo 5">
            <a:extLst>
              <a:ext uri="{FF2B5EF4-FFF2-40B4-BE49-F238E27FC236}">
                <a16:creationId xmlns:a16="http://schemas.microsoft.com/office/drawing/2014/main" id="{DD52791D-AB2A-B3A9-6F65-6FE54EF98BFE}"/>
              </a:ext>
            </a:extLst>
          </p:cNvPr>
          <p:cNvSpPr/>
          <p:nvPr/>
        </p:nvSpPr>
        <p:spPr>
          <a:xfrm>
            <a:off x="3938832" y="1901409"/>
            <a:ext cx="1554480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CE7F08FF-483F-AEFF-85B9-D03F4302A35C}"/>
              </a:ext>
            </a:extLst>
          </p:cNvPr>
          <p:cNvSpPr/>
          <p:nvPr/>
        </p:nvSpPr>
        <p:spPr>
          <a:xfrm>
            <a:off x="4491663" y="2137196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A2E46FB3-2F91-1AEB-908D-61A2433CCE60}"/>
              </a:ext>
            </a:extLst>
          </p:cNvPr>
          <p:cNvSpPr/>
          <p:nvPr/>
        </p:nvSpPr>
        <p:spPr>
          <a:xfrm>
            <a:off x="4496806" y="2629448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023A54-CAC1-262E-A6EC-EC3A0C9AB263}"/>
              </a:ext>
            </a:extLst>
          </p:cNvPr>
          <p:cNvSpPr txBox="1"/>
          <p:nvPr/>
        </p:nvSpPr>
        <p:spPr>
          <a:xfrm>
            <a:off x="3424440" y="1295627"/>
            <a:ext cx="10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44FA18-2112-3856-B767-461179C4A144}"/>
              </a:ext>
            </a:extLst>
          </p:cNvPr>
          <p:cNvSpPr txBox="1"/>
          <p:nvPr/>
        </p:nvSpPr>
        <p:spPr>
          <a:xfrm>
            <a:off x="4952673" y="3474897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90E4E7-B129-9B9B-9BC6-488AA0F67450}"/>
              </a:ext>
            </a:extLst>
          </p:cNvPr>
          <p:cNvSpPr txBox="1"/>
          <p:nvPr/>
        </p:nvSpPr>
        <p:spPr>
          <a:xfrm>
            <a:off x="4962291" y="151986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C268FA7-B23A-F0D1-73C7-A1E57F9FEF00}"/>
              </a:ext>
            </a:extLst>
          </p:cNvPr>
          <p:cNvCxnSpPr>
            <a:cxnSpLocks/>
          </p:cNvCxnSpPr>
          <p:nvPr/>
        </p:nvCxnSpPr>
        <p:spPr>
          <a:xfrm>
            <a:off x="4176576" y="1621132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83EDF3-C032-D360-AC25-4355E3C1748C}"/>
              </a:ext>
            </a:extLst>
          </p:cNvPr>
          <p:cNvCxnSpPr>
            <a:cxnSpLocks/>
          </p:cNvCxnSpPr>
          <p:nvPr/>
        </p:nvCxnSpPr>
        <p:spPr>
          <a:xfrm flipH="1">
            <a:off x="4797826" y="1801317"/>
            <a:ext cx="457742" cy="279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39DC239-AAFC-3874-BBF3-D42D2D3F18A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952673" y="3108925"/>
            <a:ext cx="278282" cy="3659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alão de Linha 2 15">
            <a:extLst>
              <a:ext uri="{FF2B5EF4-FFF2-40B4-BE49-F238E27FC236}">
                <a16:creationId xmlns:a16="http://schemas.microsoft.com/office/drawing/2014/main" id="{5DFCC4CE-B837-2B6B-4209-64B0B1280769}"/>
              </a:ext>
            </a:extLst>
          </p:cNvPr>
          <p:cNvSpPr/>
          <p:nvPr/>
        </p:nvSpPr>
        <p:spPr>
          <a:xfrm>
            <a:off x="5741176" y="897128"/>
            <a:ext cx="1111778" cy="583165"/>
          </a:xfrm>
          <a:prstGeom prst="borderCallout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Posição do elemento</a:t>
            </a:r>
          </a:p>
        </p:txBody>
      </p:sp>
      <p:sp>
        <p:nvSpPr>
          <p:cNvPr id="17" name="Balão de Linha 2 16">
            <a:extLst>
              <a:ext uri="{FF2B5EF4-FFF2-40B4-BE49-F238E27FC236}">
                <a16:creationId xmlns:a16="http://schemas.microsoft.com/office/drawing/2014/main" id="{4F7E10FC-FEEB-B82C-EA66-87C4F4E53BCC}"/>
              </a:ext>
            </a:extLst>
          </p:cNvPr>
          <p:cNvSpPr/>
          <p:nvPr/>
        </p:nvSpPr>
        <p:spPr>
          <a:xfrm>
            <a:off x="6227963" y="3265472"/>
            <a:ext cx="1111778" cy="5831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046"/>
              <a:gd name="adj6" fmla="val -6773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Valor inserido no elemento</a:t>
            </a:r>
          </a:p>
        </p:txBody>
      </p:sp>
      <p:sp>
        <p:nvSpPr>
          <p:cNvPr id="18" name="Balão de Linha 2 17">
            <a:extLst>
              <a:ext uri="{FF2B5EF4-FFF2-40B4-BE49-F238E27FC236}">
                <a16:creationId xmlns:a16="http://schemas.microsoft.com/office/drawing/2014/main" id="{4C36DAF3-03CE-9BD6-98C8-C2DB5D932C7C}"/>
              </a:ext>
            </a:extLst>
          </p:cNvPr>
          <p:cNvSpPr/>
          <p:nvPr/>
        </p:nvSpPr>
        <p:spPr>
          <a:xfrm>
            <a:off x="1924588" y="747992"/>
            <a:ext cx="1111778" cy="583165"/>
          </a:xfrm>
          <a:prstGeom prst="borderCallout2">
            <a:avLst>
              <a:gd name="adj1" fmla="val 28311"/>
              <a:gd name="adj2" fmla="val 107013"/>
              <a:gd name="adj3" fmla="val 30223"/>
              <a:gd name="adj4" fmla="val 122751"/>
              <a:gd name="adj5" fmla="val 99115"/>
              <a:gd name="adj6" fmla="val 16597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Contexto da posição</a:t>
            </a:r>
          </a:p>
        </p:txBody>
      </p:sp>
      <p:sp>
        <p:nvSpPr>
          <p:cNvPr id="19" name="Balão de Linha 2 18">
            <a:extLst>
              <a:ext uri="{FF2B5EF4-FFF2-40B4-BE49-F238E27FC236}">
                <a16:creationId xmlns:a16="http://schemas.microsoft.com/office/drawing/2014/main" id="{ECBBD1F1-7E86-96FF-31B9-ADC6A81405A7}"/>
              </a:ext>
            </a:extLst>
          </p:cNvPr>
          <p:cNvSpPr/>
          <p:nvPr/>
        </p:nvSpPr>
        <p:spPr>
          <a:xfrm>
            <a:off x="606295" y="3333355"/>
            <a:ext cx="1111778" cy="583165"/>
          </a:xfrm>
          <a:prstGeom prst="borderCallout2">
            <a:avLst>
              <a:gd name="adj1" fmla="val 32136"/>
              <a:gd name="adj2" fmla="val -10339"/>
              <a:gd name="adj3" fmla="val 34047"/>
              <a:gd name="adj4" fmla="val -29706"/>
              <a:gd name="adj5" fmla="val -218308"/>
              <a:gd name="adj6" fmla="val 147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Nome da variável</a:t>
            </a:r>
          </a:p>
        </p:txBody>
      </p:sp>
    </p:spTree>
    <p:extLst>
      <p:ext uri="{BB962C8B-B14F-4D97-AF65-F5344CB8AC3E}">
        <p14:creationId xmlns:p14="http://schemas.microsoft.com/office/powerpoint/2010/main" val="207178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AB073-F25B-A44A-E82B-4F2E07D6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D30D328-213B-3BCC-05D2-2CABB0D1B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594727"/>
              </p:ext>
            </p:extLst>
          </p:nvPr>
        </p:nvGraphicFramePr>
        <p:xfrm>
          <a:off x="1524000" y="2214170"/>
          <a:ext cx="6096000" cy="670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9229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45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89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98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33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4C7FA35E-23C7-82C8-A22F-C97F976B171E}"/>
              </a:ext>
            </a:extLst>
          </p:cNvPr>
          <p:cNvSpPr txBox="1"/>
          <p:nvPr/>
        </p:nvSpPr>
        <p:spPr>
          <a:xfrm>
            <a:off x="1184061" y="1836063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DD689878-1F37-FDD7-B3C8-80111EFEA686}"/>
              </a:ext>
            </a:extLst>
          </p:cNvPr>
          <p:cNvSpPr/>
          <p:nvPr/>
        </p:nvSpPr>
        <p:spPr>
          <a:xfrm>
            <a:off x="3984498" y="1971092"/>
            <a:ext cx="1165860" cy="104241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8A3D796A-B26D-F449-E5B8-4F771C97F9CF}"/>
              </a:ext>
            </a:extLst>
          </p:cNvPr>
          <p:cNvSpPr/>
          <p:nvPr/>
        </p:nvSpPr>
        <p:spPr>
          <a:xfrm>
            <a:off x="4399121" y="2139154"/>
            <a:ext cx="345758" cy="334518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9" name="Processo 8">
            <a:extLst>
              <a:ext uri="{FF2B5EF4-FFF2-40B4-BE49-F238E27FC236}">
                <a16:creationId xmlns:a16="http://schemas.microsoft.com/office/drawing/2014/main" id="{371DA3DD-6D43-26DF-686F-2F60E6B5E662}"/>
              </a:ext>
            </a:extLst>
          </p:cNvPr>
          <p:cNvSpPr/>
          <p:nvPr/>
        </p:nvSpPr>
        <p:spPr>
          <a:xfrm>
            <a:off x="4402978" y="2508343"/>
            <a:ext cx="345758" cy="334518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F57E616-E87E-DE34-777D-615B17059569}"/>
              </a:ext>
            </a:extLst>
          </p:cNvPr>
          <p:cNvSpPr txBox="1"/>
          <p:nvPr/>
        </p:nvSpPr>
        <p:spPr>
          <a:xfrm>
            <a:off x="3542806" y="1412129"/>
            <a:ext cx="982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B3F91A-4ABB-3C6C-A6AE-A9772DAFD41F}"/>
              </a:ext>
            </a:extLst>
          </p:cNvPr>
          <p:cNvSpPr txBox="1"/>
          <p:nvPr/>
        </p:nvSpPr>
        <p:spPr>
          <a:xfrm>
            <a:off x="4744879" y="3151209"/>
            <a:ext cx="694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4">
                    <a:lumMod val="75000"/>
                  </a:schemeClr>
                </a:solidFill>
              </a:rPr>
              <a:t>Célula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9612AC8-100F-C86E-249B-B9581B073706}"/>
              </a:ext>
            </a:extLst>
          </p:cNvPr>
          <p:cNvSpPr txBox="1"/>
          <p:nvPr/>
        </p:nvSpPr>
        <p:spPr>
          <a:xfrm>
            <a:off x="4834977" y="1566017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72C149BB-840E-DB34-AF45-73BF1BAE60D0}"/>
              </a:ext>
            </a:extLst>
          </p:cNvPr>
          <p:cNvCxnSpPr>
            <a:cxnSpLocks/>
          </p:cNvCxnSpPr>
          <p:nvPr/>
        </p:nvCxnSpPr>
        <p:spPr>
          <a:xfrm>
            <a:off x="4103538" y="1684683"/>
            <a:ext cx="123444" cy="201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29CA8291-911A-D790-D5B2-E3629ED986DB}"/>
              </a:ext>
            </a:extLst>
          </p:cNvPr>
          <p:cNvCxnSpPr>
            <a:cxnSpLocks/>
          </p:cNvCxnSpPr>
          <p:nvPr/>
        </p:nvCxnSpPr>
        <p:spPr>
          <a:xfrm flipH="1">
            <a:off x="4657759" y="1828287"/>
            <a:ext cx="314291" cy="2678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C3F11CC1-3A45-4236-67B2-0765B453029B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744879" y="2876729"/>
            <a:ext cx="347211" cy="27448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07580F-74DE-3D2C-C659-9220725319AF}"/>
              </a:ext>
            </a:extLst>
          </p:cNvPr>
          <p:cNvSpPr txBox="1"/>
          <p:nvPr/>
        </p:nvSpPr>
        <p:spPr>
          <a:xfrm>
            <a:off x="3837901" y="413428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VETOR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208974-DA96-8ADF-0626-7D319D46489A}"/>
              </a:ext>
            </a:extLst>
          </p:cNvPr>
          <p:cNvSpPr txBox="1"/>
          <p:nvPr/>
        </p:nvSpPr>
        <p:spPr>
          <a:xfrm>
            <a:off x="607654" y="1376906"/>
            <a:ext cx="1295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do Vetor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6990E78-207C-5F89-A763-C605BCDFB203}"/>
              </a:ext>
            </a:extLst>
          </p:cNvPr>
          <p:cNvCxnSpPr>
            <a:cxnSpLocks/>
          </p:cNvCxnSpPr>
          <p:nvPr/>
        </p:nvCxnSpPr>
        <p:spPr>
          <a:xfrm>
            <a:off x="1224948" y="1668314"/>
            <a:ext cx="123444" cy="2010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D4CBA47-8102-702A-A89F-7A96DCB84790}"/>
              </a:ext>
            </a:extLst>
          </p:cNvPr>
          <p:cNvSpPr txBox="1"/>
          <p:nvPr/>
        </p:nvSpPr>
        <p:spPr>
          <a:xfrm>
            <a:off x="1255235" y="3929645"/>
            <a:ext cx="1630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V[2] = 98;</a:t>
            </a:r>
          </a:p>
          <a:p>
            <a:r>
              <a:rPr lang="pt-BR" sz="1400" dirty="0">
                <a:solidFill>
                  <a:schemeClr val="bg1"/>
                </a:solidFill>
              </a:rPr>
              <a:t>Dados homogêneos</a:t>
            </a:r>
          </a:p>
          <a:p>
            <a:r>
              <a:rPr lang="pt-BR" sz="1400" dirty="0">
                <a:solidFill>
                  <a:schemeClr val="bg1"/>
                </a:solidFill>
              </a:rPr>
              <a:t>Tamanho fixo</a:t>
            </a:r>
          </a:p>
        </p:txBody>
      </p:sp>
    </p:spTree>
    <p:extLst>
      <p:ext uri="{BB962C8B-B14F-4D97-AF65-F5344CB8AC3E}">
        <p14:creationId xmlns:p14="http://schemas.microsoft.com/office/powerpoint/2010/main" val="66819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22146"/>
              </p:ext>
            </p:extLst>
          </p:nvPr>
        </p:nvGraphicFramePr>
        <p:xfrm>
          <a:off x="639978" y="771931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65783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 err="1">
                <a:solidFill>
                  <a:srgbClr val="0070C0"/>
                </a:solidFill>
              </a:rPr>
              <a:t>v</a:t>
            </a:r>
            <a:endParaRPr lang="pt-BR" sz="2600" dirty="0">
              <a:solidFill>
                <a:srgbClr val="0070C0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DD5EEF9-7047-7D85-96F5-6163039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2" y="4059365"/>
            <a:ext cx="5242406" cy="85369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84344" y="1676198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49027" y="3759283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BDA296E-77A4-798A-CC94-719AC319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50" y="2010008"/>
            <a:ext cx="4594782" cy="15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121257"/>
            <a:ext cx="7248292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dirty="0">
                <a:solidFill>
                  <a:schemeClr val="bg1"/>
                </a:solidFill>
              </a:rPr>
              <a:t>1. Fazer uma Rotina que exiba o primeiro elemento do vetor. 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</a:t>
            </a:r>
          </a:p>
          <a:p>
            <a:r>
              <a:rPr lang="pt-BR" dirty="0">
                <a:solidFill>
                  <a:schemeClr val="bg1"/>
                </a:solidFill>
              </a:rPr>
              <a:t>2. Fazer uma rotina que exiba somente os números negativos contidos no vetor.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</a:p>
          <a:p>
            <a:r>
              <a:rPr lang="pt-BR" dirty="0">
                <a:solidFill>
                  <a:schemeClr val="bg1"/>
                </a:solidFill>
              </a:rPr>
              <a:t>3. Fazer uma rotina que exiba a soma dos elementos do vetor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9</a:t>
            </a:r>
          </a:p>
          <a:p>
            <a:r>
              <a:rPr lang="pt-BR" dirty="0">
                <a:solidFill>
                  <a:schemeClr val="bg1"/>
                </a:solidFill>
              </a:rPr>
              <a:t>4. Fazer uma rotina que exiba a media dos elementos do vetos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1.8</a:t>
            </a:r>
          </a:p>
          <a:p>
            <a:r>
              <a:rPr lang="pt-BR" dirty="0">
                <a:solidFill>
                  <a:schemeClr val="bg1"/>
                </a:solidFill>
              </a:rPr>
              <a:t>5. Fazer uma rotina que exiba na tela os números ímpares contidos no vetor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45 -89 33</a:t>
            </a: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92693"/>
              </p:ext>
            </p:extLst>
          </p:nvPr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FD54195-2D6F-E26C-85CD-01FE96D9BE5A}"/>
              </a:ext>
            </a:extLst>
          </p:cNvPr>
          <p:cNvSpPr txBox="1"/>
          <p:nvPr/>
        </p:nvSpPr>
        <p:spPr>
          <a:xfrm>
            <a:off x="2709334" y="4275667"/>
            <a:ext cx="448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highlight>
                  <a:srgbClr val="ED145B"/>
                </a:highlight>
              </a:rPr>
              <a:t>Não utilizar funções existentes na linguagem</a:t>
            </a:r>
          </a:p>
        </p:txBody>
      </p:sp>
    </p:spTree>
    <p:extLst>
      <p:ext uri="{BB962C8B-B14F-4D97-AF65-F5344CB8AC3E}">
        <p14:creationId xmlns:p14="http://schemas.microsoft.com/office/powerpoint/2010/main" val="1951929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2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507281"/>
            <a:ext cx="72482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 procedimento que exiba na tela o primeiro e o ultimo elemento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exibe_extremos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7. Fazer um procedimento que exiba os elementos cujos índices sejam 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exibe_indice_impar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8. Fazer uma função que retorne </a:t>
            </a:r>
            <a:r>
              <a:rPr lang="pt-BR" sz="1200" dirty="0" err="1">
                <a:solidFill>
                  <a:schemeClr val="bg1"/>
                </a:solidFill>
              </a:rPr>
              <a:t>True</a:t>
            </a:r>
            <a:r>
              <a:rPr lang="pt-BR" sz="1200" dirty="0">
                <a:solidFill>
                  <a:schemeClr val="bg1"/>
                </a:solidFill>
              </a:rPr>
              <a:t> caso um valor passado por parâmetro exista no vetor, senão False.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32)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porque existe o elemento 32 no vetor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9. Fazer um procedimento que ordene os elementos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 32 33 45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/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26684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19031" y="1022816"/>
            <a:ext cx="7853511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10. Fazer um procedimento chamado '</a:t>
            </a:r>
            <a:r>
              <a:rPr lang="pt-BR" dirty="0" err="1">
                <a:solidFill>
                  <a:schemeClr val="bg1"/>
                </a:solidFill>
              </a:rPr>
              <a:t>copia_vetor</a:t>
            </a:r>
            <a:r>
              <a:rPr lang="pt-BR" dirty="0">
                <a:solidFill>
                  <a:schemeClr val="bg1"/>
                </a:solidFill>
              </a:rPr>
              <a:t>(v1, v2)' que copie os elementos do vetor v1 em v2.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copia(v1, v2)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11. Fazer um procedimento chamado '</a:t>
            </a:r>
            <a:r>
              <a:rPr lang="pt-BR" dirty="0" err="1">
                <a:solidFill>
                  <a:schemeClr val="bg1"/>
                </a:solidFill>
              </a:rPr>
              <a:t>inverte_vetor</a:t>
            </a:r>
            <a:r>
              <a:rPr lang="pt-BR" dirty="0">
                <a:solidFill>
                  <a:schemeClr val="bg1"/>
                </a:solidFill>
              </a:rPr>
              <a:t>(v1, v2)' que copie os elementos invertidos do vetor v1</a:t>
            </a:r>
          </a:p>
          <a:p>
            <a:r>
              <a:rPr lang="pt-BR" dirty="0">
                <a:solidFill>
                  <a:schemeClr val="bg1"/>
                </a:solidFill>
              </a:rPr>
              <a:t>em v2, ou seja, o primeiro elemento de v1 será o último de v2.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inverte_vetor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v2)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[41, 72, 39, 4, 35]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[35, 4, 39, 72, 41]</a:t>
            </a:r>
          </a:p>
          <a:p>
            <a:r>
              <a:rPr lang="pt-BR" dirty="0">
                <a:solidFill>
                  <a:schemeClr val="bg1"/>
                </a:solidFill>
              </a:rPr>
              <a:t>12.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de forma crescente o vetor</a:t>
            </a:r>
          </a:p>
          <a:p>
            <a:r>
              <a:rPr lang="pt-BR" dirty="0">
                <a:solidFill>
                  <a:schemeClr val="bg1"/>
                </a:solidFill>
              </a:rPr>
              <a:t>passado por parâmetro.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13.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ordena_vetor_decrescente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 de forma decrescente o</a:t>
            </a:r>
          </a:p>
          <a:p>
            <a:r>
              <a:rPr lang="pt-BR" dirty="0">
                <a:solidFill>
                  <a:schemeClr val="bg1"/>
                </a:solidFill>
              </a:rPr>
              <a:t>vetor passado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ordena_vetor_decrescente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41, 39, 35, 4]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B3C3A261-FF3D-71A7-6B88-FABA73F07A70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2D9A714E-CD15-AED7-01F3-1E53F4AFDA65}"/>
              </a:ext>
            </a:extLst>
          </p:cNvPr>
          <p:cNvSpPr txBox="1"/>
          <p:nvPr/>
        </p:nvSpPr>
        <p:spPr>
          <a:xfrm>
            <a:off x="-249504" y="24353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3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991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21461" y="3685610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nela inseridos podem ser heterogêneos (tipos diferentes)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dinâmico (Pode mudar no decorrer do programa)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9" name="Tabela 4">
            <a:extLst>
              <a:ext uri="{FF2B5EF4-FFF2-40B4-BE49-F238E27FC236}">
                <a16:creationId xmlns:a16="http://schemas.microsoft.com/office/drawing/2014/main" id="{9307E6C3-50F4-7A52-D289-D7E18A3F3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49480"/>
              </p:ext>
            </p:extLst>
          </p:nvPr>
        </p:nvGraphicFramePr>
        <p:xfrm>
          <a:off x="1651077" y="1840579"/>
          <a:ext cx="46505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631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89492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892911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“Edson”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True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1" name="Processo 40">
            <a:extLst>
              <a:ext uri="{FF2B5EF4-FFF2-40B4-BE49-F238E27FC236}">
                <a16:creationId xmlns:a16="http://schemas.microsoft.com/office/drawing/2014/main" id="{D4F84256-1C1D-4CCC-94E2-A6424CDCFA95}"/>
              </a:ext>
            </a:extLst>
          </p:cNvPr>
          <p:cNvSpPr/>
          <p:nvPr/>
        </p:nvSpPr>
        <p:spPr>
          <a:xfrm>
            <a:off x="2588176" y="1521555"/>
            <a:ext cx="1053878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Processo 41">
            <a:extLst>
              <a:ext uri="{FF2B5EF4-FFF2-40B4-BE49-F238E27FC236}">
                <a16:creationId xmlns:a16="http://schemas.microsoft.com/office/drawing/2014/main" id="{2A06C282-762B-45D8-0F85-D69675090E4E}"/>
              </a:ext>
            </a:extLst>
          </p:cNvPr>
          <p:cNvSpPr/>
          <p:nvPr/>
        </p:nvSpPr>
        <p:spPr>
          <a:xfrm>
            <a:off x="2903263" y="1768493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Processo 42">
            <a:extLst>
              <a:ext uri="{FF2B5EF4-FFF2-40B4-BE49-F238E27FC236}">
                <a16:creationId xmlns:a16="http://schemas.microsoft.com/office/drawing/2014/main" id="{514659F3-4D23-3198-5C9E-83A668E8D79B}"/>
              </a:ext>
            </a:extLst>
          </p:cNvPr>
          <p:cNvSpPr/>
          <p:nvPr/>
        </p:nvSpPr>
        <p:spPr>
          <a:xfrm>
            <a:off x="2908406" y="2260745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300CE42-B3B7-CB11-5A2F-9A4FFB95C9A0}"/>
              </a:ext>
            </a:extLst>
          </p:cNvPr>
          <p:cNvSpPr txBox="1"/>
          <p:nvPr/>
        </p:nvSpPr>
        <p:spPr>
          <a:xfrm>
            <a:off x="1836040" y="915773"/>
            <a:ext cx="108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4B214AD-45E4-C449-FE91-ABB532D0DAEF}"/>
              </a:ext>
            </a:extLst>
          </p:cNvPr>
          <p:cNvSpPr txBox="1"/>
          <p:nvPr/>
        </p:nvSpPr>
        <p:spPr>
          <a:xfrm>
            <a:off x="3364273" y="3095043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35D706F-BCF6-C791-41B7-649EC2696180}"/>
              </a:ext>
            </a:extLst>
          </p:cNvPr>
          <p:cNvSpPr txBox="1"/>
          <p:nvPr/>
        </p:nvSpPr>
        <p:spPr>
          <a:xfrm>
            <a:off x="3373891" y="1140013"/>
            <a:ext cx="7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207D76A8-C9C4-F9E4-776D-0389115DB120}"/>
              </a:ext>
            </a:extLst>
          </p:cNvPr>
          <p:cNvCxnSpPr>
            <a:cxnSpLocks/>
          </p:cNvCxnSpPr>
          <p:nvPr/>
        </p:nvCxnSpPr>
        <p:spPr>
          <a:xfrm>
            <a:off x="2588176" y="1241278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3B58CE5-1616-C99B-0B9E-60630638E5AB}"/>
              </a:ext>
            </a:extLst>
          </p:cNvPr>
          <p:cNvCxnSpPr>
            <a:cxnSpLocks/>
          </p:cNvCxnSpPr>
          <p:nvPr/>
        </p:nvCxnSpPr>
        <p:spPr>
          <a:xfrm flipH="1">
            <a:off x="3248114" y="1421463"/>
            <a:ext cx="419054" cy="35712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7F557BD-8D15-69E4-85D1-5D2433B7EC7C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364273" y="2729071"/>
            <a:ext cx="287655" cy="3811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ela 5">
            <a:extLst>
              <a:ext uri="{FF2B5EF4-FFF2-40B4-BE49-F238E27FC236}">
                <a16:creationId xmlns:a16="http://schemas.microsoft.com/office/drawing/2014/main" id="{45DE7210-9798-084F-9FA1-7A7770278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47062"/>
              </p:ext>
            </p:extLst>
          </p:nvPr>
        </p:nvGraphicFramePr>
        <p:xfrm>
          <a:off x="6284604" y="1845658"/>
          <a:ext cx="1285119" cy="7528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36999"/>
                    </a:prstClr>
                  </a:outerShdw>
                </a:effectLst>
                <a:tableStyleId>{5C22544A-7EE6-4342-B048-85BDC9FD1C3A}</a:tableStyleId>
              </a:tblPr>
              <a:tblGrid>
                <a:gridCol w="1285119">
                  <a:extLst>
                    <a:ext uri="{9D8B030D-6E8A-4147-A177-3AD203B41FA5}">
                      <a16:colId xmlns:a16="http://schemas.microsoft.com/office/drawing/2014/main" val="3265605723"/>
                    </a:ext>
                  </a:extLst>
                </a:gridCol>
              </a:tblGrid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43664476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Conteúdo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870375"/>
                  </a:ext>
                </a:extLst>
              </a:tr>
            </a:tbl>
          </a:graphicData>
        </a:graphic>
      </p:graphicFrame>
      <p:sp>
        <p:nvSpPr>
          <p:cNvPr id="51" name="Processo 50">
            <a:extLst>
              <a:ext uri="{FF2B5EF4-FFF2-40B4-BE49-F238E27FC236}">
                <a16:creationId xmlns:a16="http://schemas.microsoft.com/office/drawing/2014/main" id="{E5C1F667-0E91-32E1-0EAA-379E58B75B78}"/>
              </a:ext>
            </a:extLst>
          </p:cNvPr>
          <p:cNvSpPr/>
          <p:nvPr/>
        </p:nvSpPr>
        <p:spPr>
          <a:xfrm>
            <a:off x="6284606" y="1509345"/>
            <a:ext cx="1413668" cy="1389888"/>
          </a:xfrm>
          <a:custGeom>
            <a:avLst/>
            <a:gdLst>
              <a:gd name="connsiteX0" fmla="*/ 0 w 1413668"/>
              <a:gd name="connsiteY0" fmla="*/ 0 h 1389888"/>
              <a:gd name="connsiteX1" fmla="*/ 457086 w 1413668"/>
              <a:gd name="connsiteY1" fmla="*/ 0 h 1389888"/>
              <a:gd name="connsiteX2" fmla="*/ 885899 w 1413668"/>
              <a:gd name="connsiteY2" fmla="*/ 0 h 1389888"/>
              <a:gd name="connsiteX3" fmla="*/ 1413668 w 1413668"/>
              <a:gd name="connsiteY3" fmla="*/ 0 h 1389888"/>
              <a:gd name="connsiteX4" fmla="*/ 1413668 w 1413668"/>
              <a:gd name="connsiteY4" fmla="*/ 449397 h 1389888"/>
              <a:gd name="connsiteX5" fmla="*/ 1413668 w 1413668"/>
              <a:gd name="connsiteY5" fmla="*/ 884895 h 1389888"/>
              <a:gd name="connsiteX6" fmla="*/ 1413668 w 1413668"/>
              <a:gd name="connsiteY6" fmla="*/ 1389888 h 1389888"/>
              <a:gd name="connsiteX7" fmla="*/ 942445 w 1413668"/>
              <a:gd name="connsiteY7" fmla="*/ 1389888 h 1389888"/>
              <a:gd name="connsiteX8" fmla="*/ 442949 w 1413668"/>
              <a:gd name="connsiteY8" fmla="*/ 1389888 h 1389888"/>
              <a:gd name="connsiteX9" fmla="*/ 0 w 1413668"/>
              <a:gd name="connsiteY9" fmla="*/ 1389888 h 1389888"/>
              <a:gd name="connsiteX10" fmla="*/ 0 w 1413668"/>
              <a:gd name="connsiteY10" fmla="*/ 926592 h 1389888"/>
              <a:gd name="connsiteX11" fmla="*/ 0 w 1413668"/>
              <a:gd name="connsiteY11" fmla="*/ 477195 h 1389888"/>
              <a:gd name="connsiteX12" fmla="*/ 0 w 1413668"/>
              <a:gd name="connsiteY12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3668" h="1389888" extrusionOk="0">
                <a:moveTo>
                  <a:pt x="0" y="0"/>
                </a:moveTo>
                <a:cubicBezTo>
                  <a:pt x="123309" y="-5141"/>
                  <a:pt x="341188" y="50949"/>
                  <a:pt x="457086" y="0"/>
                </a:cubicBezTo>
                <a:cubicBezTo>
                  <a:pt x="572984" y="-50949"/>
                  <a:pt x="721279" y="50806"/>
                  <a:pt x="885899" y="0"/>
                </a:cubicBezTo>
                <a:cubicBezTo>
                  <a:pt x="1050519" y="-50806"/>
                  <a:pt x="1272640" y="33552"/>
                  <a:pt x="1413668" y="0"/>
                </a:cubicBezTo>
                <a:cubicBezTo>
                  <a:pt x="1455455" y="208456"/>
                  <a:pt x="1371722" y="226452"/>
                  <a:pt x="1413668" y="449397"/>
                </a:cubicBezTo>
                <a:cubicBezTo>
                  <a:pt x="1455614" y="672342"/>
                  <a:pt x="1386155" y="738806"/>
                  <a:pt x="1413668" y="884895"/>
                </a:cubicBezTo>
                <a:cubicBezTo>
                  <a:pt x="1441181" y="1030984"/>
                  <a:pt x="1384278" y="1179430"/>
                  <a:pt x="1413668" y="1389888"/>
                </a:cubicBezTo>
                <a:cubicBezTo>
                  <a:pt x="1237647" y="1420664"/>
                  <a:pt x="1079583" y="1353742"/>
                  <a:pt x="942445" y="1389888"/>
                </a:cubicBezTo>
                <a:cubicBezTo>
                  <a:pt x="805307" y="1426034"/>
                  <a:pt x="649285" y="1351163"/>
                  <a:pt x="442949" y="1389888"/>
                </a:cubicBezTo>
                <a:cubicBezTo>
                  <a:pt x="236613" y="1428613"/>
                  <a:pt x="169311" y="1376345"/>
                  <a:pt x="0" y="1389888"/>
                </a:cubicBezTo>
                <a:cubicBezTo>
                  <a:pt x="-9310" y="1243728"/>
                  <a:pt x="53572" y="1075196"/>
                  <a:pt x="0" y="926592"/>
                </a:cubicBezTo>
                <a:cubicBezTo>
                  <a:pt x="-53572" y="777988"/>
                  <a:pt x="47817" y="643964"/>
                  <a:pt x="0" y="477195"/>
                </a:cubicBezTo>
                <a:cubicBezTo>
                  <a:pt x="-47817" y="310426"/>
                  <a:pt x="37392" y="20517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xmlns="" sd="1219033472">
                  <a:prstGeom prst="flowChart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6048F30-FCE2-B7BE-081B-2F99B88DB213}"/>
              </a:ext>
            </a:extLst>
          </p:cNvPr>
          <p:cNvCxnSpPr>
            <a:cxnSpLocks/>
          </p:cNvCxnSpPr>
          <p:nvPr/>
        </p:nvCxnSpPr>
        <p:spPr>
          <a:xfrm flipV="1">
            <a:off x="6159925" y="2722573"/>
            <a:ext cx="433768" cy="45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5287864-6AC5-CE51-AB41-7B79294C1E19}"/>
              </a:ext>
            </a:extLst>
          </p:cNvPr>
          <p:cNvSpPr txBox="1"/>
          <p:nvPr/>
        </p:nvSpPr>
        <p:spPr>
          <a:xfrm>
            <a:off x="5230601" y="2971319"/>
            <a:ext cx="1246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  <a:p>
            <a:r>
              <a:rPr lang="pt-BR" dirty="0">
                <a:solidFill>
                  <a:srgbClr val="FF0000"/>
                </a:solidFill>
              </a:rPr>
              <a:t>Adicionado</a:t>
            </a:r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9F7BB5A-2897-3A74-2CE8-8FD0B8C7DD47}"/>
              </a:ext>
            </a:extLst>
          </p:cNvPr>
          <p:cNvSpPr txBox="1"/>
          <p:nvPr/>
        </p:nvSpPr>
        <p:spPr>
          <a:xfrm>
            <a:off x="1553018" y="1331845"/>
            <a:ext cx="3241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677432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78690"/>
              </p:ext>
            </p:extLst>
          </p:nvPr>
        </p:nvGraphicFramePr>
        <p:xfrm>
          <a:off x="639978" y="801422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Edson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True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95274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59115" y="1642619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23796" y="3780037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8588BE-1C93-4EA1-F332-DF790D0E1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241" y="2045604"/>
            <a:ext cx="5334000" cy="161478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4B3970-044A-714B-72B4-855F1DE5E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079" y="4137491"/>
            <a:ext cx="4647588" cy="5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639229" y="854294"/>
            <a:ext cx="5436738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list</a:t>
            </a:r>
            <a:r>
              <a:rPr lang="pt-BR" dirty="0"/>
              <a:t>() ou []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Cria uma lista vazia.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1940526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(lista1)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[]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latin typeface="Menlo" panose="020B0609030804020204" pitchFamily="49" charset="0"/>
              </a:rPr>
              <a:t>(lista2)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EC3D2E-3B30-961B-ABA8-A8B572172953}"/>
              </a:ext>
            </a:extLst>
          </p:cNvPr>
          <p:cNvSpPr txBox="1"/>
          <p:nvPr/>
        </p:nvSpPr>
        <p:spPr>
          <a:xfrm>
            <a:off x="1722750" y="4104540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como vazias.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8FE339-DC95-4DBF-4522-CD4CF244251D}"/>
              </a:ext>
            </a:extLst>
          </p:cNvPr>
          <p:cNvSpPr txBox="1"/>
          <p:nvPr/>
        </p:nvSpPr>
        <p:spPr>
          <a:xfrm>
            <a:off x="1639229" y="459803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Os textos em amarelo dentro do quadro são os resultados dos </a:t>
            </a:r>
            <a:r>
              <a:rPr lang="pt-BR" sz="1200" dirty="0">
                <a:solidFill>
                  <a:srgbClr val="FFFF00"/>
                </a:solidFill>
                <a:latin typeface="Menlo" panose="020B0609030804020204" pitchFamily="49" charset="0"/>
              </a:rPr>
              <a:t>comandos na tela.</a:t>
            </a:r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9589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371279" y="892766"/>
            <a:ext cx="622847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append</a:t>
            </a:r>
            <a:r>
              <a:rPr lang="pt-BR" sz="2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um dado no final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endParaRPr lang="pt-BR" sz="20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1906A4-5E80-F4E3-E021-C9DA2537EF80}"/>
              </a:ext>
            </a:extLst>
          </p:cNvPr>
          <p:cNvSpPr txBox="1"/>
          <p:nvPr/>
        </p:nvSpPr>
        <p:spPr>
          <a:xfrm>
            <a:off x="1715259" y="4328479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Adicionou os elementos 22 e “lógica”.</a:t>
            </a:r>
          </a:p>
        </p:txBody>
      </p:sp>
    </p:spTree>
    <p:extLst>
      <p:ext uri="{BB962C8B-B14F-4D97-AF65-F5344CB8AC3E}">
        <p14:creationId xmlns:p14="http://schemas.microsoft.com/office/powerpoint/2010/main" val="806599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434494" y="926796"/>
            <a:ext cx="603890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insert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Insere um dado numa posição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lista.insert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</a:t>
            </a: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[22, 57.7, 'Lógica']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3922053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Inseriu o elemento 57.7 na posição cujo índice é 1.</a:t>
            </a:r>
          </a:p>
        </p:txBody>
      </p:sp>
    </p:spTree>
    <p:extLst>
      <p:ext uri="{BB962C8B-B14F-4D97-AF65-F5344CB8AC3E}">
        <p14:creationId xmlns:p14="http://schemas.microsoft.com/office/powerpoint/2010/main" val="4055237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pop(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com  a posição informada. Se não for informada a posição, remove o ultimo elemento..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417978" y="2259307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[57.7,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[57.7]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índice 0 (zero) depois remove o último elemento.</a:t>
            </a:r>
          </a:p>
        </p:txBody>
      </p:sp>
    </p:spTree>
    <p:extLst>
      <p:ext uri="{BB962C8B-B14F-4D97-AF65-F5344CB8AC3E}">
        <p14:creationId xmlns:p14="http://schemas.microsoft.com/office/powerpoint/2010/main" val="273496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7CAF21DC-9DB8-AD61-2452-BCA4595A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9144000" cy="5143500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D30D328-213B-3BCC-05D2-2CABB0D1B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22151"/>
              </p:ext>
            </p:extLst>
          </p:nvPr>
        </p:nvGraphicFramePr>
        <p:xfrm>
          <a:off x="2006466" y="2289810"/>
          <a:ext cx="4246721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09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821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86109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81721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815375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“</a:t>
                      </a:r>
                      <a:r>
                        <a:rPr lang="pt-BR" sz="1400" dirty="0" err="1"/>
                        <a:t>Fiap</a:t>
                      </a:r>
                      <a:r>
                        <a:rPr lang="pt-BR" sz="1400" dirty="0"/>
                        <a:t>”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True</a:t>
                      </a:r>
                      <a:endParaRPr lang="pt-B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4C7FA35E-23C7-82C8-A22F-C97F976B171E}"/>
              </a:ext>
            </a:extLst>
          </p:cNvPr>
          <p:cNvSpPr txBox="1"/>
          <p:nvPr/>
        </p:nvSpPr>
        <p:spPr>
          <a:xfrm>
            <a:off x="1677755" y="1878198"/>
            <a:ext cx="549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DD689878-1F37-FDD7-B3C8-80111EFEA686}"/>
              </a:ext>
            </a:extLst>
          </p:cNvPr>
          <p:cNvSpPr/>
          <p:nvPr/>
        </p:nvSpPr>
        <p:spPr>
          <a:xfrm>
            <a:off x="3779188" y="2050542"/>
            <a:ext cx="790409" cy="1042416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8A3D796A-B26D-F449-E5B8-4F771C97F9CF}"/>
              </a:ext>
            </a:extLst>
          </p:cNvPr>
          <p:cNvSpPr/>
          <p:nvPr/>
        </p:nvSpPr>
        <p:spPr>
          <a:xfrm>
            <a:off x="4015501" y="2252472"/>
            <a:ext cx="345758" cy="334518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9" name="Processo 8">
            <a:extLst>
              <a:ext uri="{FF2B5EF4-FFF2-40B4-BE49-F238E27FC236}">
                <a16:creationId xmlns:a16="http://schemas.microsoft.com/office/drawing/2014/main" id="{371DA3DD-6D43-26DF-686F-2F60E6B5E662}"/>
              </a:ext>
            </a:extLst>
          </p:cNvPr>
          <p:cNvSpPr/>
          <p:nvPr/>
        </p:nvSpPr>
        <p:spPr>
          <a:xfrm>
            <a:off x="4019357" y="2621661"/>
            <a:ext cx="345758" cy="334518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F57E616-E87E-DE34-777D-615B17059569}"/>
              </a:ext>
            </a:extLst>
          </p:cNvPr>
          <p:cNvSpPr txBox="1"/>
          <p:nvPr/>
        </p:nvSpPr>
        <p:spPr>
          <a:xfrm>
            <a:off x="2903998" y="1539644"/>
            <a:ext cx="1040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B3F91A-4ABB-3C6C-A6AE-A9772DAFD41F}"/>
              </a:ext>
            </a:extLst>
          </p:cNvPr>
          <p:cNvSpPr txBox="1"/>
          <p:nvPr/>
        </p:nvSpPr>
        <p:spPr>
          <a:xfrm>
            <a:off x="4163623" y="3341383"/>
            <a:ext cx="732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9612AC8-100F-C86E-249B-B9581B073706}"/>
              </a:ext>
            </a:extLst>
          </p:cNvPr>
          <p:cNvSpPr txBox="1"/>
          <p:nvPr/>
        </p:nvSpPr>
        <p:spPr>
          <a:xfrm>
            <a:off x="4508320" y="1566534"/>
            <a:ext cx="723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72C149BB-840E-DB34-AF45-73BF1BAE60D0}"/>
              </a:ext>
            </a:extLst>
          </p:cNvPr>
          <p:cNvCxnSpPr>
            <a:cxnSpLocks/>
          </p:cNvCxnSpPr>
          <p:nvPr/>
        </p:nvCxnSpPr>
        <p:spPr>
          <a:xfrm>
            <a:off x="3468100" y="1840335"/>
            <a:ext cx="123444" cy="201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29CA8291-911A-D790-D5B2-E3629ED986DB}"/>
              </a:ext>
            </a:extLst>
          </p:cNvPr>
          <p:cNvCxnSpPr>
            <a:cxnSpLocks/>
          </p:cNvCxnSpPr>
          <p:nvPr/>
        </p:nvCxnSpPr>
        <p:spPr>
          <a:xfrm flipH="1">
            <a:off x="4394445" y="1869364"/>
            <a:ext cx="314291" cy="2678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C3F11CC1-3A45-4236-67B2-0765B453029B}"/>
              </a:ext>
            </a:extLst>
          </p:cNvPr>
          <p:cNvCxnSpPr>
            <a:cxnSpLocks/>
          </p:cNvCxnSpPr>
          <p:nvPr/>
        </p:nvCxnSpPr>
        <p:spPr>
          <a:xfrm flipH="1" flipV="1">
            <a:off x="4172723" y="3003314"/>
            <a:ext cx="366440" cy="2744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07580F-74DE-3D2C-C659-9220725319AF}"/>
              </a:ext>
            </a:extLst>
          </p:cNvPr>
          <p:cNvSpPr txBox="1"/>
          <p:nvPr/>
        </p:nvSpPr>
        <p:spPr>
          <a:xfrm>
            <a:off x="3959440" y="657815"/>
            <a:ext cx="122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LISTA</a:t>
            </a:r>
          </a:p>
        </p:txBody>
      </p:sp>
      <p:graphicFrame>
        <p:nvGraphicFramePr>
          <p:cNvPr id="3" name="Tabela 5">
            <a:extLst>
              <a:ext uri="{FF2B5EF4-FFF2-40B4-BE49-F238E27FC236}">
                <a16:creationId xmlns:a16="http://schemas.microsoft.com/office/drawing/2014/main" id="{2E3BF5B5-107B-562D-421E-949417B0A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725019"/>
              </p:ext>
            </p:extLst>
          </p:nvPr>
        </p:nvGraphicFramePr>
        <p:xfrm>
          <a:off x="6240421" y="2293619"/>
          <a:ext cx="897113" cy="563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36999"/>
                    </a:prstClr>
                  </a:outerShdw>
                </a:effectLst>
                <a:tableStyleId>{5C22544A-7EE6-4342-B048-85BDC9FD1C3A}</a:tableStyleId>
              </a:tblPr>
              <a:tblGrid>
                <a:gridCol w="897113">
                  <a:extLst>
                    <a:ext uri="{9D8B030D-6E8A-4147-A177-3AD203B41FA5}">
                      <a16:colId xmlns:a16="http://schemas.microsoft.com/office/drawing/2014/main" val="326560572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</a:t>
                      </a:r>
                    </a:p>
                  </a:txBody>
                  <a:tcPr marL="68580" marR="68580" marT="34290" marB="3429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436644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Conteúdo</a:t>
                      </a:r>
                    </a:p>
                  </a:txBody>
                  <a:tcPr marL="68580" marR="68580" marT="34290" marB="3429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870375"/>
                  </a:ext>
                </a:extLst>
              </a:tr>
            </a:tbl>
          </a:graphicData>
        </a:graphic>
      </p:graphicFrame>
      <p:sp>
        <p:nvSpPr>
          <p:cNvPr id="6" name="Processo 5">
            <a:extLst>
              <a:ext uri="{FF2B5EF4-FFF2-40B4-BE49-F238E27FC236}">
                <a16:creationId xmlns:a16="http://schemas.microsoft.com/office/drawing/2014/main" id="{0277D2C5-8677-D435-A3BA-64A151928860}"/>
              </a:ext>
            </a:extLst>
          </p:cNvPr>
          <p:cNvSpPr/>
          <p:nvPr/>
        </p:nvSpPr>
        <p:spPr>
          <a:xfrm>
            <a:off x="6240422" y="2041385"/>
            <a:ext cx="1060251" cy="1042416"/>
          </a:xfrm>
          <a:custGeom>
            <a:avLst/>
            <a:gdLst>
              <a:gd name="connsiteX0" fmla="*/ 0 w 1060251"/>
              <a:gd name="connsiteY0" fmla="*/ 0 h 1042416"/>
              <a:gd name="connsiteX1" fmla="*/ 519523 w 1060251"/>
              <a:gd name="connsiteY1" fmla="*/ 0 h 1042416"/>
              <a:gd name="connsiteX2" fmla="*/ 1060251 w 1060251"/>
              <a:gd name="connsiteY2" fmla="*/ 0 h 1042416"/>
              <a:gd name="connsiteX3" fmla="*/ 1060251 w 1060251"/>
              <a:gd name="connsiteY3" fmla="*/ 542056 h 1042416"/>
              <a:gd name="connsiteX4" fmla="*/ 1060251 w 1060251"/>
              <a:gd name="connsiteY4" fmla="*/ 1042416 h 1042416"/>
              <a:gd name="connsiteX5" fmla="*/ 551331 w 1060251"/>
              <a:gd name="connsiteY5" fmla="*/ 1042416 h 1042416"/>
              <a:gd name="connsiteX6" fmla="*/ 0 w 1060251"/>
              <a:gd name="connsiteY6" fmla="*/ 1042416 h 1042416"/>
              <a:gd name="connsiteX7" fmla="*/ 0 w 1060251"/>
              <a:gd name="connsiteY7" fmla="*/ 542056 h 1042416"/>
              <a:gd name="connsiteX8" fmla="*/ 0 w 1060251"/>
              <a:gd name="connsiteY8" fmla="*/ 0 h 104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0251" h="1042416" extrusionOk="0">
                <a:moveTo>
                  <a:pt x="0" y="0"/>
                </a:moveTo>
                <a:cubicBezTo>
                  <a:pt x="210060" y="-25766"/>
                  <a:pt x="333198" y="37262"/>
                  <a:pt x="519523" y="0"/>
                </a:cubicBezTo>
                <a:cubicBezTo>
                  <a:pt x="705848" y="-37262"/>
                  <a:pt x="902449" y="19744"/>
                  <a:pt x="1060251" y="0"/>
                </a:cubicBezTo>
                <a:cubicBezTo>
                  <a:pt x="1083287" y="265078"/>
                  <a:pt x="1023407" y="365351"/>
                  <a:pt x="1060251" y="542056"/>
                </a:cubicBezTo>
                <a:cubicBezTo>
                  <a:pt x="1097095" y="718761"/>
                  <a:pt x="1017563" y="852046"/>
                  <a:pt x="1060251" y="1042416"/>
                </a:cubicBezTo>
                <a:cubicBezTo>
                  <a:pt x="864214" y="1072994"/>
                  <a:pt x="679398" y="1033164"/>
                  <a:pt x="551331" y="1042416"/>
                </a:cubicBezTo>
                <a:cubicBezTo>
                  <a:pt x="423264" y="1051668"/>
                  <a:pt x="146396" y="986596"/>
                  <a:pt x="0" y="1042416"/>
                </a:cubicBezTo>
                <a:cubicBezTo>
                  <a:pt x="-56252" y="891145"/>
                  <a:pt x="5855" y="651858"/>
                  <a:pt x="0" y="542056"/>
                </a:cubicBezTo>
                <a:cubicBezTo>
                  <a:pt x="-5855" y="432254"/>
                  <a:pt x="49323" y="1934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xmlns="" sd="1219033472">
                  <a:prstGeom prst="flowChart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4C6F54F-FEEF-E948-6135-CD2053EB645F}"/>
              </a:ext>
            </a:extLst>
          </p:cNvPr>
          <p:cNvCxnSpPr>
            <a:cxnSpLocks/>
          </p:cNvCxnSpPr>
          <p:nvPr/>
        </p:nvCxnSpPr>
        <p:spPr>
          <a:xfrm flipV="1">
            <a:off x="6146912" y="2951305"/>
            <a:ext cx="325326" cy="341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15AB2F3-3362-0BF4-1721-AE31A8934E8E}"/>
              </a:ext>
            </a:extLst>
          </p:cNvPr>
          <p:cNvSpPr txBox="1"/>
          <p:nvPr/>
        </p:nvSpPr>
        <p:spPr>
          <a:xfrm>
            <a:off x="5318475" y="3194273"/>
            <a:ext cx="11990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Elemento</a:t>
            </a:r>
          </a:p>
          <a:p>
            <a:r>
              <a:rPr lang="pt-BR" sz="1600" dirty="0">
                <a:solidFill>
                  <a:srgbClr val="FF0000"/>
                </a:solidFill>
              </a:rPr>
              <a:t>Adicionado</a:t>
            </a:r>
            <a:endParaRPr lang="pt-BR" sz="16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8AC7AD0-BAC4-7C01-758C-D892C6BEB277}"/>
              </a:ext>
            </a:extLst>
          </p:cNvPr>
          <p:cNvSpPr txBox="1"/>
          <p:nvPr/>
        </p:nvSpPr>
        <p:spPr>
          <a:xfrm>
            <a:off x="607654" y="1376906"/>
            <a:ext cx="1185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da lista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8DD2D10-5E20-519C-DABF-86AE4B86AB39}"/>
              </a:ext>
            </a:extLst>
          </p:cNvPr>
          <p:cNvCxnSpPr>
            <a:cxnSpLocks/>
          </p:cNvCxnSpPr>
          <p:nvPr/>
        </p:nvCxnSpPr>
        <p:spPr>
          <a:xfrm>
            <a:off x="1498327" y="1668314"/>
            <a:ext cx="260535" cy="2725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677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remove(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pelo conteúdo.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07941" y="2259307"/>
            <a:ext cx="5018049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lista.remove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“Lógica”]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conteúdo 57.7 da lista.</a:t>
            </a:r>
          </a:p>
        </p:txBody>
      </p:sp>
    </p:spTree>
    <p:extLst>
      <p:ext uri="{BB962C8B-B14F-4D97-AF65-F5344CB8AC3E}">
        <p14:creationId xmlns:p14="http://schemas.microsoft.com/office/powerpoint/2010/main" val="848695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index(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Retorna o índice do elemento passado por parâmetro.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lista.index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f"Índice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Índice = 2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o índice 2 do elemento “Lógica” passado por parâmetro. Caso o elemento não exista, haverá um erro de compilação.</a:t>
            </a:r>
          </a:p>
        </p:txBody>
      </p:sp>
    </p:spTree>
    <p:extLst>
      <p:ext uri="{BB962C8B-B14F-4D97-AF65-F5344CB8AC3E}">
        <p14:creationId xmlns:p14="http://schemas.microsoft.com/office/powerpoint/2010/main" val="4023263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count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específicos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lista.count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2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308919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len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4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1934222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sum(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Soma os elementos da lista caso todos sejam numéricos.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76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Soma os elementos da lista</a:t>
            </a:r>
          </a:p>
        </p:txBody>
      </p:sp>
    </p:spTree>
    <p:extLst>
      <p:ext uri="{BB962C8B-B14F-4D97-AF65-F5344CB8AC3E}">
        <p14:creationId xmlns:p14="http://schemas.microsoft.com/office/powerpoint/2010/main" val="1885556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+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Concatena (junta) listas.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842866"/>
            <a:ext cx="61180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 = lista1 + lista2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Lista1 = [1, 2, 3]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Lista2 = [4, 5, 6]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f"Lista3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Lista3 = [1, 2, 3, 4, 5, 6]</a:t>
            </a:r>
            <a:endParaRPr lang="pt-BR" sz="16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5181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Concatenou a list1 com a lista2 e atribuiu à lista 3. As listas 1 e 2 não foram modificadas</a:t>
            </a:r>
          </a:p>
        </p:txBody>
      </p:sp>
    </p:spTree>
    <p:extLst>
      <p:ext uri="{BB962C8B-B14F-4D97-AF65-F5344CB8AC3E}">
        <p14:creationId xmlns:p14="http://schemas.microsoft.com/office/powerpoint/2010/main" val="215206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extend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ao final da lista outra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 </a:t>
            </a:r>
          </a:p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6] 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lista2.extend(lista1)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6, 1, 2, 3]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476314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e adicionou no final da lista2 a lista1.</a:t>
            </a:r>
          </a:p>
        </p:txBody>
      </p:sp>
    </p:spTree>
    <p:extLst>
      <p:ext uri="{BB962C8B-B14F-4D97-AF65-F5344CB8AC3E}">
        <p14:creationId xmlns:p14="http://schemas.microsoft.com/office/powerpoint/2010/main" val="894857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copy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Copia uma lista em outra.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endParaRPr lang="pt-BR" sz="2000" dirty="0">
              <a:solidFill>
                <a:srgbClr val="A9B7C6"/>
              </a:solidFill>
              <a:latin typeface="Menlo" panose="020B0609030804020204" pitchFamily="49" charset="0"/>
            </a:endParaRPr>
          </a:p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lista1.copy()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[1, 2, 3]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fez uma cópia na lista 2.</a:t>
            </a:r>
          </a:p>
        </p:txBody>
      </p:sp>
    </p:spTree>
    <p:extLst>
      <p:ext uri="{BB962C8B-B14F-4D97-AF65-F5344CB8AC3E}">
        <p14:creationId xmlns:p14="http://schemas.microsoft.com/office/powerpoint/2010/main" val="3720757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sort</a:t>
            </a:r>
            <a:r>
              <a:rPr lang="pt-BR" dirty="0"/>
              <a:t>(reverse)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Ordena os elementos da lista. O parâmetro reverse=</a:t>
            </a:r>
            <a:r>
              <a:rPr lang="pt-BR" sz="2000" dirty="0" err="1">
                <a:solidFill>
                  <a:schemeClr val="bg1"/>
                </a:solidFill>
              </a:rPr>
              <a:t>True</a:t>
            </a:r>
            <a:r>
              <a:rPr lang="pt-BR" sz="2000" dirty="0">
                <a:solidFill>
                  <a:schemeClr val="bg1"/>
                </a:solidFill>
              </a:rPr>
              <a:t> permite que seja ordenada em ordem decrescente.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[-5, 4, 19, 25, 33]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AA4926"/>
                </a:solidFill>
                <a:effectLst/>
                <a:latin typeface="Menlo" panose="020B0609030804020204" pitchFamily="49" charset="0"/>
              </a:rPr>
              <a:t>reverse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[33, 25, 19, 4, -5]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Ordenou a lista em ordem crescente, depois em ordem decrescente</a:t>
            </a:r>
          </a:p>
        </p:txBody>
      </p:sp>
    </p:spTree>
    <p:extLst>
      <p:ext uri="{BB962C8B-B14F-4D97-AF65-F5344CB8AC3E}">
        <p14:creationId xmlns:p14="http://schemas.microsoft.com/office/powerpoint/2010/main" val="210500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reverse()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Inverte a ordem dos elementos dentro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lista.reverse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[-5, 33, 25, 4, 19]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Inverteu os elementos da lista, colocando o último elemento como primeiro e primeiro como último e assim sucessivamente.</a:t>
            </a:r>
          </a:p>
        </p:txBody>
      </p:sp>
    </p:spTree>
    <p:extLst>
      <p:ext uri="{BB962C8B-B14F-4D97-AF65-F5344CB8AC3E}">
        <p14:creationId xmlns:p14="http://schemas.microsoft.com/office/powerpoint/2010/main" val="130351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FDE4E-07BD-3310-1FEE-F1FABD72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9144000" cy="5143500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D30D328-213B-3BCC-05D2-2CABB0D1B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550294"/>
              </p:ext>
            </p:extLst>
          </p:nvPr>
        </p:nvGraphicFramePr>
        <p:xfrm>
          <a:off x="3257871" y="2090304"/>
          <a:ext cx="2682835" cy="1127760"/>
        </p:xfrm>
        <a:graphic>
          <a:graphicData uri="http://schemas.openxmlformats.org/drawingml/2006/table">
            <a:tbl>
              <a:tblPr firstRow="1" bandRow="1"/>
              <a:tblGrid>
                <a:gridCol w="845127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890649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947059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32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0097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7666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4C7FA35E-23C7-82C8-A22F-C97F976B171E}"/>
              </a:ext>
            </a:extLst>
          </p:cNvPr>
          <p:cNvSpPr txBox="1"/>
          <p:nvPr/>
        </p:nvSpPr>
        <p:spPr>
          <a:xfrm>
            <a:off x="2739302" y="1226203"/>
            <a:ext cx="395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Matriz 3 x 2 (Linhas x Colunas)</a:t>
            </a:r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DD689878-1F37-FDD7-B3C8-80111EFEA686}"/>
              </a:ext>
            </a:extLst>
          </p:cNvPr>
          <p:cNvSpPr/>
          <p:nvPr/>
        </p:nvSpPr>
        <p:spPr>
          <a:xfrm flipV="1">
            <a:off x="3172112" y="2065892"/>
            <a:ext cx="975417" cy="1264343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8A3D796A-B26D-F449-E5B8-4F771C97F9CF}"/>
              </a:ext>
            </a:extLst>
          </p:cNvPr>
          <p:cNvSpPr/>
          <p:nvPr/>
        </p:nvSpPr>
        <p:spPr>
          <a:xfrm>
            <a:off x="3117537" y="2044644"/>
            <a:ext cx="2908926" cy="334518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9" name="Processo 8">
            <a:extLst>
              <a:ext uri="{FF2B5EF4-FFF2-40B4-BE49-F238E27FC236}">
                <a16:creationId xmlns:a16="http://schemas.microsoft.com/office/drawing/2014/main" id="{371DA3DD-6D43-26DF-686F-2F60E6B5E662}"/>
              </a:ext>
            </a:extLst>
          </p:cNvPr>
          <p:cNvSpPr/>
          <p:nvPr/>
        </p:nvSpPr>
        <p:spPr>
          <a:xfrm>
            <a:off x="5308952" y="2892718"/>
            <a:ext cx="345758" cy="334518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F57E616-E87E-DE34-777D-615B17059569}"/>
              </a:ext>
            </a:extLst>
          </p:cNvPr>
          <p:cNvSpPr txBox="1"/>
          <p:nvPr/>
        </p:nvSpPr>
        <p:spPr>
          <a:xfrm>
            <a:off x="2467577" y="3740844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Índice Linhas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B3F91A-4ABB-3C6C-A6AE-A9772DAFD41F}"/>
              </a:ext>
            </a:extLst>
          </p:cNvPr>
          <p:cNvSpPr txBox="1"/>
          <p:nvPr/>
        </p:nvSpPr>
        <p:spPr>
          <a:xfrm>
            <a:off x="5797876" y="3609788"/>
            <a:ext cx="694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4">
                    <a:lumMod val="75000"/>
                  </a:schemeClr>
                </a:solidFill>
              </a:rPr>
              <a:t>Célula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9612AC8-100F-C86E-249B-B9581B073706}"/>
              </a:ext>
            </a:extLst>
          </p:cNvPr>
          <p:cNvSpPr txBox="1"/>
          <p:nvPr/>
        </p:nvSpPr>
        <p:spPr>
          <a:xfrm>
            <a:off x="6539249" y="1863963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Índice Colunas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72C149BB-840E-DB34-AF45-73BF1BAE60D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096916" y="3394749"/>
            <a:ext cx="504123" cy="346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29CA8291-911A-D790-D5B2-E3629ED986DB}"/>
              </a:ext>
            </a:extLst>
          </p:cNvPr>
          <p:cNvCxnSpPr>
            <a:cxnSpLocks/>
          </p:cNvCxnSpPr>
          <p:nvPr/>
        </p:nvCxnSpPr>
        <p:spPr>
          <a:xfrm flipH="1">
            <a:off x="6054744" y="2033240"/>
            <a:ext cx="512786" cy="3265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C3F11CC1-3A45-4236-67B2-0765B453029B}"/>
              </a:ext>
            </a:extLst>
          </p:cNvPr>
          <p:cNvCxnSpPr>
            <a:cxnSpLocks/>
          </p:cNvCxnSpPr>
          <p:nvPr/>
        </p:nvCxnSpPr>
        <p:spPr>
          <a:xfrm flipH="1" flipV="1">
            <a:off x="5655048" y="3335309"/>
            <a:ext cx="285656" cy="2744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AC4093-565A-7440-155B-B66D3E6A0C63}"/>
              </a:ext>
            </a:extLst>
          </p:cNvPr>
          <p:cNvSpPr txBox="1"/>
          <p:nvPr/>
        </p:nvSpPr>
        <p:spPr>
          <a:xfrm>
            <a:off x="3726255" y="590879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MATRIZ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2465887-4B5A-354B-CC79-E96D28CFFBC6}"/>
              </a:ext>
            </a:extLst>
          </p:cNvPr>
          <p:cNvSpPr txBox="1"/>
          <p:nvPr/>
        </p:nvSpPr>
        <p:spPr>
          <a:xfrm>
            <a:off x="1134240" y="1650824"/>
            <a:ext cx="1362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da Matriz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3AFDD81-7971-7AB8-B204-4473CAA4FAD2}"/>
              </a:ext>
            </a:extLst>
          </p:cNvPr>
          <p:cNvCxnSpPr>
            <a:cxnSpLocks/>
          </p:cNvCxnSpPr>
          <p:nvPr/>
        </p:nvCxnSpPr>
        <p:spPr>
          <a:xfrm>
            <a:off x="2394317" y="1908553"/>
            <a:ext cx="260535" cy="2725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F8AB2CF-614C-81D1-B59D-AD074DFB675A}"/>
              </a:ext>
            </a:extLst>
          </p:cNvPr>
          <p:cNvSpPr txBox="1"/>
          <p:nvPr/>
        </p:nvSpPr>
        <p:spPr>
          <a:xfrm>
            <a:off x="2654929" y="1966336"/>
            <a:ext cx="549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DE7118-B5CF-D4E3-01EE-CF9FD898865E}"/>
              </a:ext>
            </a:extLst>
          </p:cNvPr>
          <p:cNvSpPr txBox="1"/>
          <p:nvPr/>
        </p:nvSpPr>
        <p:spPr>
          <a:xfrm>
            <a:off x="520481" y="4256838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M[2,0] = 44</a:t>
            </a:r>
          </a:p>
        </p:txBody>
      </p:sp>
    </p:spTree>
    <p:extLst>
      <p:ext uri="{BB962C8B-B14F-4D97-AF65-F5344CB8AC3E}">
        <p14:creationId xmlns:p14="http://schemas.microsoft.com/office/powerpoint/2010/main" val="3900082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clear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Apaga todos os elementos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lista.clear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Removeu todos os elementos da lista, mas ela continua existindo.</a:t>
            </a:r>
          </a:p>
        </p:txBody>
      </p:sp>
    </p:spTree>
    <p:extLst>
      <p:ext uri="{BB962C8B-B14F-4D97-AF65-F5344CB8AC3E}">
        <p14:creationId xmlns:p14="http://schemas.microsoft.com/office/powerpoint/2010/main" val="119887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del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Exclui (desaloca) a lista da memória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0464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del</a:t>
            </a:r>
            <a:r>
              <a:rPr lang="pt-BR" sz="2000" dirty="0">
                <a:solidFill>
                  <a:srgbClr val="A9B7C6"/>
                </a:solidFill>
                <a:latin typeface="Menlo" panose="020B0609030804020204" pitchFamily="49" charset="0"/>
              </a:rPr>
              <a:t>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a lista não existe mais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Excluiu a lista da memória com todos os seus elementos.</a:t>
            </a:r>
          </a:p>
        </p:txBody>
      </p:sp>
    </p:spTree>
    <p:extLst>
      <p:ext uri="{BB962C8B-B14F-4D97-AF65-F5344CB8AC3E}">
        <p14:creationId xmlns:p14="http://schemas.microsoft.com/office/powerpoint/2010/main" val="915467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99309C-AAA7-7558-03EB-CCE754A57851}"/>
              </a:ext>
            </a:extLst>
          </p:cNvPr>
          <p:cNvSpPr txBox="1"/>
          <p:nvPr/>
        </p:nvSpPr>
        <p:spPr>
          <a:xfrm>
            <a:off x="784405" y="972727"/>
            <a:ext cx="7938111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1. Fazer uma rotina que preencha uma lista até que seja digitado ponto(.). 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45 4.6 Edson a False .</a:t>
            </a:r>
          </a:p>
          <a:p>
            <a:r>
              <a:rPr lang="pt-BR" dirty="0">
                <a:solidFill>
                  <a:schemeClr val="bg1"/>
                </a:solidFill>
              </a:rPr>
              <a:t>2. Fazer uma rotina que exiba os índices acompanhados dos elementos da lista no seguinte formato.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0-45 | 1-4.6 | 2-Edson | 3-a | 4-False </a:t>
            </a:r>
          </a:p>
          <a:p>
            <a:r>
              <a:rPr lang="pt-BR" dirty="0">
                <a:solidFill>
                  <a:schemeClr val="bg1"/>
                </a:solidFill>
              </a:rPr>
              <a:t>3. Dado um valor pelo usuário, verificar se ele está contido na lista. Se existir exibir “Encontrado”, senão exibir “Não encontrado”.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Valor: 33		Não encontrado</a:t>
            </a:r>
          </a:p>
          <a:p>
            <a:r>
              <a:rPr lang="pt-BR" sz="1200" dirty="0">
                <a:solidFill>
                  <a:schemeClr val="bg1"/>
                </a:solidFill>
              </a:rPr>
              <a:t>4. Faça uma rotina que copie os elementos de um vetor em outro, mas na ordem inversa</a:t>
            </a:r>
          </a:p>
          <a:p>
            <a:r>
              <a:rPr lang="pt-BR" sz="11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False a Edson 4.6 45</a:t>
            </a: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FE2F-4C15-38E5-CF38-75C46DB89766}"/>
              </a:ext>
            </a:extLst>
          </p:cNvPr>
          <p:cNvSpPr txBox="1"/>
          <p:nvPr/>
        </p:nvSpPr>
        <p:spPr>
          <a:xfrm>
            <a:off x="-124488" y="4939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Listas – Lista de exercícios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CE72BF-4033-0FE7-E8BC-DF8EBE1BA8D9}"/>
              </a:ext>
            </a:extLst>
          </p:cNvPr>
          <p:cNvSpPr txBox="1"/>
          <p:nvPr/>
        </p:nvSpPr>
        <p:spPr>
          <a:xfrm>
            <a:off x="2709334" y="4275667"/>
            <a:ext cx="448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highlight>
                  <a:srgbClr val="ED145B"/>
                </a:highlight>
              </a:rPr>
              <a:t>Não utilizar funções existentes na linguagem</a:t>
            </a:r>
          </a:p>
        </p:txBody>
      </p:sp>
    </p:spTree>
    <p:extLst>
      <p:ext uri="{BB962C8B-B14F-4D97-AF65-F5344CB8AC3E}">
        <p14:creationId xmlns:p14="http://schemas.microsoft.com/office/powerpoint/2010/main" val="1867667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99309C-AAA7-7558-03EB-CCE754A57851}"/>
              </a:ext>
            </a:extLst>
          </p:cNvPr>
          <p:cNvSpPr txBox="1"/>
          <p:nvPr/>
        </p:nvSpPr>
        <p:spPr>
          <a:xfrm>
            <a:off x="784405" y="972727"/>
            <a:ext cx="793811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6.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conta_string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</a:t>
            </a:r>
            <a:r>
              <a:rPr lang="pt-BR" sz="1200" dirty="0" err="1">
                <a:solidFill>
                  <a:schemeClr val="bg1"/>
                </a:solidFill>
              </a:rPr>
              <a:t>strings</a:t>
            </a:r>
            <a:r>
              <a:rPr lang="pt-BR" sz="1200" dirty="0">
                <a:solidFill>
                  <a:schemeClr val="bg1"/>
                </a:solidFill>
              </a:rPr>
              <a:t> existem em uma lista.</a:t>
            </a:r>
          </a:p>
          <a:p>
            <a:r>
              <a:rPr lang="pt-BR" sz="1200" dirty="0">
                <a:solidFill>
                  <a:schemeClr val="bg1"/>
                </a:solidFill>
              </a:rPr>
              <a:t>7.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conta_boolean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lógicos existem em uma lista.</a:t>
            </a:r>
          </a:p>
          <a:p>
            <a:r>
              <a:rPr lang="pt-BR" sz="1200" dirty="0">
                <a:solidFill>
                  <a:schemeClr val="bg1"/>
                </a:solidFill>
              </a:rPr>
              <a:t>8.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conta_float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</a:t>
            </a:r>
            <a:r>
              <a:rPr lang="pt-BR" sz="1200" dirty="0" err="1">
                <a:solidFill>
                  <a:schemeClr val="bg1"/>
                </a:solidFill>
              </a:rPr>
              <a:t>float</a:t>
            </a:r>
            <a:r>
              <a:rPr lang="pt-BR" sz="1200" dirty="0">
                <a:solidFill>
                  <a:schemeClr val="bg1"/>
                </a:solidFill>
              </a:rPr>
              <a:t> existem em uma lista.</a:t>
            </a:r>
          </a:p>
          <a:p>
            <a:r>
              <a:rPr lang="pt-BR" sz="1200" dirty="0">
                <a:solidFill>
                  <a:schemeClr val="bg1"/>
                </a:solidFill>
              </a:rPr>
              <a:t>9. Fazer um procedimento chamado ‘</a:t>
            </a:r>
            <a:r>
              <a:rPr lang="pt-BR" sz="1200" dirty="0" err="1">
                <a:solidFill>
                  <a:schemeClr val="bg1"/>
                </a:solidFill>
              </a:rPr>
              <a:t>copia_int</a:t>
            </a:r>
            <a:r>
              <a:rPr lang="pt-BR" sz="1200" dirty="0">
                <a:solidFill>
                  <a:schemeClr val="bg1"/>
                </a:solidFill>
              </a:rPr>
              <a:t>(lista1, lista2)’ que verifique na lista1 se um dado é inteiro e copie para a lista2 este dado convertido em inteiro.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Lista1 = [‘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</a:t>
            </a:r>
            <a:r>
              <a:rPr lang="pt-BR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‘56’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fiap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ester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‘45.78’, </a:t>
            </a:r>
            <a:r>
              <a:rPr lang="pt-BR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’12’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’78’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copia_int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(lista1, lista2)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print(lista1) 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[‘</a:t>
            </a:r>
            <a:r>
              <a:rPr lang="pt-BR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eds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‘56’, ‘</a:t>
            </a:r>
            <a:r>
              <a:rPr lang="pt-BR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fiap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</a:t>
            </a:r>
            <a:r>
              <a:rPr lang="pt-BR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ester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</a:t>
            </a:r>
            <a:r>
              <a:rPr lang="pt-BR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‘45.78’, ’12’, ’78’]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print(lista2) </a:t>
            </a:r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[56, 12, 78]</a:t>
            </a:r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FE2F-4C15-38E5-CF38-75C46DB89766}"/>
              </a:ext>
            </a:extLst>
          </p:cNvPr>
          <p:cNvSpPr txBox="1"/>
          <p:nvPr/>
        </p:nvSpPr>
        <p:spPr>
          <a:xfrm>
            <a:off x="-124488" y="4939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Listas – Lista de exercícios</a:t>
            </a:r>
          </a:p>
        </p:txBody>
      </p:sp>
    </p:spTree>
    <p:extLst>
      <p:ext uri="{BB962C8B-B14F-4D97-AF65-F5344CB8AC3E}">
        <p14:creationId xmlns:p14="http://schemas.microsoft.com/office/powerpoint/2010/main" val="712902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FIAP-NOVO-20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06" y="2365414"/>
            <a:ext cx="1532789" cy="4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4390E-FE7E-71CD-262D-B289EC07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110C9DD-B359-06BC-B666-8ACC9809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06" y="1428476"/>
            <a:ext cx="4818788" cy="7422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Processo 3">
            <a:extLst>
              <a:ext uri="{FF2B5EF4-FFF2-40B4-BE49-F238E27FC236}">
                <a16:creationId xmlns:a16="http://schemas.microsoft.com/office/drawing/2014/main" id="{92A8A540-D84D-8D1F-FD92-982FF806AC91}"/>
              </a:ext>
            </a:extLst>
          </p:cNvPr>
          <p:cNvSpPr/>
          <p:nvPr/>
        </p:nvSpPr>
        <p:spPr>
          <a:xfrm flipV="1">
            <a:off x="5971996" y="1428476"/>
            <a:ext cx="820094" cy="74223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08AFF4-9EBF-15FE-53BF-DFAD24C06A2D}"/>
              </a:ext>
            </a:extLst>
          </p:cNvPr>
          <p:cNvSpPr txBox="1"/>
          <p:nvPr/>
        </p:nvSpPr>
        <p:spPr>
          <a:xfrm>
            <a:off x="5745745" y="2470352"/>
            <a:ext cx="568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</a:rPr>
              <a:t>Item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50ED75E-7DF0-3604-C007-8CAC864F4190}"/>
              </a:ext>
            </a:extLst>
          </p:cNvPr>
          <p:cNvCxnSpPr>
            <a:cxnSpLocks/>
          </p:cNvCxnSpPr>
          <p:nvPr/>
        </p:nvCxnSpPr>
        <p:spPr>
          <a:xfrm flipV="1">
            <a:off x="6072264" y="2256163"/>
            <a:ext cx="309779" cy="232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6DBE7A-2703-5E8D-1AA6-DE56B4132661}"/>
              </a:ext>
            </a:extLst>
          </p:cNvPr>
          <p:cNvSpPr txBox="1"/>
          <p:nvPr/>
        </p:nvSpPr>
        <p:spPr>
          <a:xfrm>
            <a:off x="3223704" y="45775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DICIONÁRIOS</a:t>
            </a:r>
          </a:p>
        </p:txBody>
      </p:sp>
      <p:graphicFrame>
        <p:nvGraphicFramePr>
          <p:cNvPr id="9" name="Tabela 4">
            <a:extLst>
              <a:ext uri="{FF2B5EF4-FFF2-40B4-BE49-F238E27FC236}">
                <a16:creationId xmlns:a16="http://schemas.microsoft.com/office/drawing/2014/main" id="{22454755-BD2C-5E95-6506-A03EA7C1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921474"/>
              </p:ext>
            </p:extLst>
          </p:nvPr>
        </p:nvGraphicFramePr>
        <p:xfrm>
          <a:off x="2034638" y="3520010"/>
          <a:ext cx="5440819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97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309197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177427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44998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cpf</a:t>
                      </a:r>
                      <a:endParaRPr lang="pt-B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celular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email</a:t>
                      </a:r>
                      <a:endParaRPr lang="pt-B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15987643587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Edson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11947362728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eds@hotmail.com</a:t>
                      </a:r>
                      <a:endParaRPr lang="pt-B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1" name="Processo 10">
            <a:extLst>
              <a:ext uri="{FF2B5EF4-FFF2-40B4-BE49-F238E27FC236}">
                <a16:creationId xmlns:a16="http://schemas.microsoft.com/office/drawing/2014/main" id="{BD78C1BA-705E-3FFB-D59D-86291A79E7FD}"/>
              </a:ext>
            </a:extLst>
          </p:cNvPr>
          <p:cNvSpPr/>
          <p:nvPr/>
        </p:nvSpPr>
        <p:spPr>
          <a:xfrm>
            <a:off x="4668870" y="3856473"/>
            <a:ext cx="1086593" cy="26948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12" name="Processo 11">
            <a:extLst>
              <a:ext uri="{FF2B5EF4-FFF2-40B4-BE49-F238E27FC236}">
                <a16:creationId xmlns:a16="http://schemas.microsoft.com/office/drawing/2014/main" id="{4E27984E-CB57-74F0-9123-F7FCBA0E0391}"/>
              </a:ext>
            </a:extLst>
          </p:cNvPr>
          <p:cNvSpPr/>
          <p:nvPr/>
        </p:nvSpPr>
        <p:spPr>
          <a:xfrm>
            <a:off x="4842750" y="3483043"/>
            <a:ext cx="819048" cy="334518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13" name="Processo 12">
            <a:extLst>
              <a:ext uri="{FF2B5EF4-FFF2-40B4-BE49-F238E27FC236}">
                <a16:creationId xmlns:a16="http://schemas.microsoft.com/office/drawing/2014/main" id="{0536C6CC-6419-BCB4-D6E5-CC3EB73800EA}"/>
              </a:ext>
            </a:extLst>
          </p:cNvPr>
          <p:cNvSpPr/>
          <p:nvPr/>
        </p:nvSpPr>
        <p:spPr>
          <a:xfrm>
            <a:off x="1971304" y="3446695"/>
            <a:ext cx="5598420" cy="718170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B54AF9-CEA6-47E0-A36D-F2DDD506F323}"/>
              </a:ext>
            </a:extLst>
          </p:cNvPr>
          <p:cNvSpPr txBox="1"/>
          <p:nvPr/>
        </p:nvSpPr>
        <p:spPr>
          <a:xfrm>
            <a:off x="4958242" y="4456718"/>
            <a:ext cx="628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FF0000"/>
                </a:solidFill>
              </a:rPr>
              <a:t>value</a:t>
            </a:r>
            <a:endParaRPr lang="pt-BR" sz="1600" dirty="0">
              <a:solidFill>
                <a:srgbClr val="FF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DA84DF-2BAF-9BDE-7E8E-ED015FD975D2}"/>
              </a:ext>
            </a:extLst>
          </p:cNvPr>
          <p:cNvSpPr txBox="1"/>
          <p:nvPr/>
        </p:nvSpPr>
        <p:spPr>
          <a:xfrm>
            <a:off x="6314555" y="4462416"/>
            <a:ext cx="644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chemeClr val="accent4">
                    <a:lumMod val="75000"/>
                  </a:schemeClr>
                </a:solidFill>
              </a:rPr>
              <a:t>items</a:t>
            </a:r>
            <a:endParaRPr lang="pt-BR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A7F0437-3EFB-54A5-791B-8F89FB41B3B5}"/>
              </a:ext>
            </a:extLst>
          </p:cNvPr>
          <p:cNvSpPr txBox="1"/>
          <p:nvPr/>
        </p:nvSpPr>
        <p:spPr>
          <a:xfrm>
            <a:off x="4969404" y="2943154"/>
            <a:ext cx="129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Key (campos)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061A8EF-1792-1BB6-0B80-199655291A59}"/>
              </a:ext>
            </a:extLst>
          </p:cNvPr>
          <p:cNvCxnSpPr>
            <a:cxnSpLocks/>
          </p:cNvCxnSpPr>
          <p:nvPr/>
        </p:nvCxnSpPr>
        <p:spPr>
          <a:xfrm flipH="1" flipV="1">
            <a:off x="5068221" y="4149585"/>
            <a:ext cx="91376" cy="312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3E57CBA-2606-02B2-DEE2-59F76058A71E}"/>
              </a:ext>
            </a:extLst>
          </p:cNvPr>
          <p:cNvCxnSpPr>
            <a:cxnSpLocks/>
          </p:cNvCxnSpPr>
          <p:nvPr/>
        </p:nvCxnSpPr>
        <p:spPr>
          <a:xfrm flipH="1">
            <a:off x="5262731" y="3201863"/>
            <a:ext cx="219958" cy="2059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634CD38-EACD-B578-85F2-FFBB82A4FDF2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434806" y="4187937"/>
            <a:ext cx="201825" cy="2744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095AFD-18FF-C834-B786-AD0537724F4E}"/>
              </a:ext>
            </a:extLst>
          </p:cNvPr>
          <p:cNvSpPr txBox="1"/>
          <p:nvPr/>
        </p:nvSpPr>
        <p:spPr>
          <a:xfrm>
            <a:off x="576571" y="2555152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Nome do Dicionário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0ED8C21-7760-D5B0-52C6-CE2A1D8D492F}"/>
              </a:ext>
            </a:extLst>
          </p:cNvPr>
          <p:cNvCxnSpPr>
            <a:cxnSpLocks/>
          </p:cNvCxnSpPr>
          <p:nvPr/>
        </p:nvCxnSpPr>
        <p:spPr>
          <a:xfrm>
            <a:off x="1518619" y="2863411"/>
            <a:ext cx="79445" cy="2273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E8C682B-F6B8-92DA-DA9A-274911565606}"/>
              </a:ext>
            </a:extLst>
          </p:cNvPr>
          <p:cNvSpPr txBox="1"/>
          <p:nvPr/>
        </p:nvSpPr>
        <p:spPr>
          <a:xfrm>
            <a:off x="1493348" y="3090809"/>
            <a:ext cx="549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</a:rPr>
              <a:t>D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6" name="Processo 5">
            <a:extLst>
              <a:ext uri="{FF2B5EF4-FFF2-40B4-BE49-F238E27FC236}">
                <a16:creationId xmlns:a16="http://schemas.microsoft.com/office/drawing/2014/main" id="{9A0CEFC8-2E2A-48F7-B67B-D6F387567FA5}"/>
              </a:ext>
            </a:extLst>
          </p:cNvPr>
          <p:cNvSpPr/>
          <p:nvPr/>
        </p:nvSpPr>
        <p:spPr>
          <a:xfrm>
            <a:off x="2098679" y="3796590"/>
            <a:ext cx="5293433" cy="269480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DAB104-5EF6-92F5-DFBC-B6983573CF04}"/>
              </a:ext>
            </a:extLst>
          </p:cNvPr>
          <p:cNvSpPr txBox="1"/>
          <p:nvPr/>
        </p:nvSpPr>
        <p:spPr>
          <a:xfrm>
            <a:off x="2388050" y="4396835"/>
            <a:ext cx="306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rgbClr val="FF0000"/>
                </a:solidFill>
              </a:rPr>
              <a:t>values</a:t>
            </a:r>
            <a:endParaRPr lang="pt-BR" sz="1600" dirty="0">
              <a:solidFill>
                <a:srgbClr val="FF0000"/>
              </a:solidFill>
            </a:endParaRP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3411D38-A3C6-5D57-55C4-BDD5161413B3}"/>
              </a:ext>
            </a:extLst>
          </p:cNvPr>
          <p:cNvCxnSpPr>
            <a:cxnSpLocks/>
          </p:cNvCxnSpPr>
          <p:nvPr/>
        </p:nvCxnSpPr>
        <p:spPr>
          <a:xfrm flipH="1" flipV="1">
            <a:off x="2498030" y="4089702"/>
            <a:ext cx="91376" cy="312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rocesso 21">
            <a:extLst>
              <a:ext uri="{FF2B5EF4-FFF2-40B4-BE49-F238E27FC236}">
                <a16:creationId xmlns:a16="http://schemas.microsoft.com/office/drawing/2014/main" id="{F90A0FB2-8C30-5119-2AFD-95508AE4AE25}"/>
              </a:ext>
            </a:extLst>
          </p:cNvPr>
          <p:cNvSpPr/>
          <p:nvPr/>
        </p:nvSpPr>
        <p:spPr>
          <a:xfrm>
            <a:off x="2084510" y="3470533"/>
            <a:ext cx="5307601" cy="294322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1B7CBA2-E920-0D6B-167E-387934990641}"/>
              </a:ext>
            </a:extLst>
          </p:cNvPr>
          <p:cNvSpPr txBox="1"/>
          <p:nvPr/>
        </p:nvSpPr>
        <p:spPr>
          <a:xfrm>
            <a:off x="2272084" y="2881786"/>
            <a:ext cx="225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Keys (campos)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E763D3A-C927-F2C4-3AAA-16AB0051F866}"/>
              </a:ext>
            </a:extLst>
          </p:cNvPr>
          <p:cNvCxnSpPr>
            <a:cxnSpLocks/>
          </p:cNvCxnSpPr>
          <p:nvPr/>
        </p:nvCxnSpPr>
        <p:spPr>
          <a:xfrm flipH="1">
            <a:off x="2504492" y="3189353"/>
            <a:ext cx="219958" cy="2059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41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4390E-FE7E-71CD-262D-B289EC07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96DBE7A-2703-5E8D-1AA6-DE56B4132661}"/>
              </a:ext>
            </a:extLst>
          </p:cNvPr>
          <p:cNvSpPr txBox="1"/>
          <p:nvPr/>
        </p:nvSpPr>
        <p:spPr>
          <a:xfrm>
            <a:off x="3266433" y="13301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DICIONÁRIOS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095AFD-18FF-C834-B786-AD0537724F4E}"/>
              </a:ext>
            </a:extLst>
          </p:cNvPr>
          <p:cNvSpPr txBox="1"/>
          <p:nvPr/>
        </p:nvSpPr>
        <p:spPr>
          <a:xfrm>
            <a:off x="627845" y="723743"/>
            <a:ext cx="3148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Criando um dicionário vazio: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C8F615-1595-EE01-B4CA-CD23E7EFD2F4}"/>
              </a:ext>
            </a:extLst>
          </p:cNvPr>
          <p:cNvSpPr txBox="1"/>
          <p:nvPr/>
        </p:nvSpPr>
        <p:spPr>
          <a:xfrm>
            <a:off x="705029" y="1132015"/>
            <a:ext cx="2747473" cy="7155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nome_dicionario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{}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ou</a:t>
            </a:r>
          </a:p>
          <a:p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nome_dicionario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dict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84C009B-3E4C-89E7-34D8-7AF0111DFEF3}"/>
              </a:ext>
            </a:extLst>
          </p:cNvPr>
          <p:cNvSpPr txBox="1"/>
          <p:nvPr/>
        </p:nvSpPr>
        <p:spPr>
          <a:xfrm>
            <a:off x="627845" y="2009618"/>
            <a:ext cx="3867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Criando um dicionário com valores: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2E7D50C-0AC8-936F-07B9-749B4F5F9634}"/>
              </a:ext>
            </a:extLst>
          </p:cNvPr>
          <p:cNvSpPr txBox="1"/>
          <p:nvPr/>
        </p:nvSpPr>
        <p:spPr>
          <a:xfrm>
            <a:off x="705029" y="2409728"/>
            <a:ext cx="3704601" cy="23775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 Definição do dicionário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{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"nome"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: 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"Edson de Oliveira"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"idade"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: </a:t>
            </a:r>
            <a:r>
              <a:rPr lang="pt-BR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50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"Casado"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: </a:t>
            </a:r>
            <a:r>
              <a:rPr lang="pt-B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True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"Canal"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: 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"@</a:t>
            </a:r>
            <a:r>
              <a:rPr lang="pt-B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edsonoliveiraprof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instagram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: 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"@</a:t>
            </a:r>
            <a:r>
              <a:rPr lang="pt-B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beabaprogramacao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 Exibição bruta do dicionário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13553F-EF2A-43ED-9DA7-13377443E71F}"/>
              </a:ext>
            </a:extLst>
          </p:cNvPr>
          <p:cNvSpPr txBox="1"/>
          <p:nvPr/>
        </p:nvSpPr>
        <p:spPr>
          <a:xfrm>
            <a:off x="4572000" y="3168676"/>
            <a:ext cx="4281443" cy="7155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{'nome': 'Edson de Oliveira', 'idade': 50, 'Casado': </a:t>
            </a:r>
            <a:r>
              <a:rPr lang="pt-BR" dirty="0" err="1">
                <a:solidFill>
                  <a:schemeClr val="bg1"/>
                </a:solidFill>
              </a:rPr>
              <a:t>True</a:t>
            </a:r>
            <a:r>
              <a:rPr lang="pt-BR" dirty="0">
                <a:solidFill>
                  <a:schemeClr val="bg1"/>
                </a:solidFill>
              </a:rPr>
              <a:t>, 'Canal': '@</a:t>
            </a:r>
            <a:r>
              <a:rPr lang="pt-BR" dirty="0" err="1">
                <a:solidFill>
                  <a:schemeClr val="bg1"/>
                </a:solidFill>
              </a:rPr>
              <a:t>edsonoliveiraprof</a:t>
            </a:r>
            <a:r>
              <a:rPr lang="pt-BR" dirty="0">
                <a:solidFill>
                  <a:schemeClr val="bg1"/>
                </a:solidFill>
              </a:rPr>
              <a:t>', '</a:t>
            </a:r>
            <a:r>
              <a:rPr lang="pt-BR" dirty="0" err="1">
                <a:solidFill>
                  <a:schemeClr val="bg1"/>
                </a:solidFill>
              </a:rPr>
              <a:t>instagram</a:t>
            </a:r>
            <a:r>
              <a:rPr lang="pt-BR" dirty="0">
                <a:solidFill>
                  <a:schemeClr val="bg1"/>
                </a:solidFill>
              </a:rPr>
              <a:t>': '@</a:t>
            </a:r>
            <a:r>
              <a:rPr lang="pt-BR" dirty="0" err="1">
                <a:solidFill>
                  <a:schemeClr val="bg1"/>
                </a:solidFill>
              </a:rPr>
              <a:t>beabaprogramacao</a:t>
            </a:r>
            <a:r>
              <a:rPr lang="pt-BR" dirty="0">
                <a:solidFill>
                  <a:schemeClr val="bg1"/>
                </a:solidFill>
              </a:rPr>
              <a:t>'}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1FF2D73-0839-D811-1AB2-3FB902EA953D}"/>
              </a:ext>
            </a:extLst>
          </p:cNvPr>
          <p:cNvSpPr txBox="1"/>
          <p:nvPr/>
        </p:nvSpPr>
        <p:spPr>
          <a:xfrm>
            <a:off x="4636093" y="3151585"/>
            <a:ext cx="4281443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{'nome': 'Edson de Oliveira', 'idade': 50, 'Casado': 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'Canal': '@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edsonoliveiraprof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', '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instagram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': '@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beabaprogramacao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'}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827FDFD-9911-9EA1-0EDE-47159E1C8131}"/>
              </a:ext>
            </a:extLst>
          </p:cNvPr>
          <p:cNvSpPr txBox="1"/>
          <p:nvPr/>
        </p:nvSpPr>
        <p:spPr>
          <a:xfrm>
            <a:off x="4636093" y="2852353"/>
            <a:ext cx="1679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accent2"/>
                </a:solidFill>
              </a:rPr>
              <a:t>Saída: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77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4390E-FE7E-71CD-262D-B289EC07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" y="0"/>
            <a:ext cx="9144000" cy="5143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96DBE7A-2703-5E8D-1AA6-DE56B4132661}"/>
              </a:ext>
            </a:extLst>
          </p:cNvPr>
          <p:cNvSpPr txBox="1"/>
          <p:nvPr/>
        </p:nvSpPr>
        <p:spPr>
          <a:xfrm>
            <a:off x="3266433" y="13301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DICIONÁRIOS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095AFD-18FF-C834-B786-AD0537724F4E}"/>
              </a:ext>
            </a:extLst>
          </p:cNvPr>
          <p:cNvSpPr txBox="1"/>
          <p:nvPr/>
        </p:nvSpPr>
        <p:spPr>
          <a:xfrm>
            <a:off x="627845" y="723743"/>
            <a:ext cx="3951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Exibindo o dicionário manualmente: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C8F615-1595-EE01-B4CA-CD23E7EFD2F4}"/>
              </a:ext>
            </a:extLst>
          </p:cNvPr>
          <p:cNvSpPr txBox="1"/>
          <p:nvPr/>
        </p:nvSpPr>
        <p:spPr>
          <a:xfrm>
            <a:off x="705029" y="1132015"/>
            <a:ext cx="4883921" cy="13388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 Exibição manual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"Nome.......: 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[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"nome"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])</a:t>
            </a: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"Idade......: 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[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"idade"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])</a:t>
            </a: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"Casado.....: 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[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"casado"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])</a:t>
            </a: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"Canal......: 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[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"canal"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])</a:t>
            </a: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"Instagram..: 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[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instagram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"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1FF2D73-0839-D811-1AB2-3FB902EA953D}"/>
              </a:ext>
            </a:extLst>
          </p:cNvPr>
          <p:cNvSpPr txBox="1"/>
          <p:nvPr/>
        </p:nvSpPr>
        <p:spPr>
          <a:xfrm>
            <a:off x="705029" y="3453228"/>
            <a:ext cx="4281443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Nome.......:  Edson de Oliveira</a:t>
            </a: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Idade......:  50</a:t>
            </a: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Casado.....:  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endParaRPr lang="pt-BR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Canal......:  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edsonoliveiraprof</a:t>
            </a:r>
            <a:endParaRPr lang="pt-BR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Instagram..:  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beabaprogramacao</a:t>
            </a:r>
            <a:endParaRPr lang="pt-BR" sz="1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827FDFD-9911-9EA1-0EDE-47159E1C8131}"/>
              </a:ext>
            </a:extLst>
          </p:cNvPr>
          <p:cNvSpPr txBox="1"/>
          <p:nvPr/>
        </p:nvSpPr>
        <p:spPr>
          <a:xfrm>
            <a:off x="705029" y="3145451"/>
            <a:ext cx="167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2"/>
                </a:solidFill>
              </a:rPr>
              <a:t>Saída:</a:t>
            </a:r>
          </a:p>
        </p:txBody>
      </p:sp>
    </p:spTree>
    <p:extLst>
      <p:ext uri="{BB962C8B-B14F-4D97-AF65-F5344CB8AC3E}">
        <p14:creationId xmlns:p14="http://schemas.microsoft.com/office/powerpoint/2010/main" val="255095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4390E-FE7E-71CD-262D-B289EC07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" y="0"/>
            <a:ext cx="9144000" cy="5143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96DBE7A-2703-5E8D-1AA6-DE56B4132661}"/>
              </a:ext>
            </a:extLst>
          </p:cNvPr>
          <p:cNvSpPr txBox="1"/>
          <p:nvPr/>
        </p:nvSpPr>
        <p:spPr>
          <a:xfrm>
            <a:off x="3266433" y="13301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DICIONÁRIOS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095AFD-18FF-C834-B786-AD0537724F4E}"/>
              </a:ext>
            </a:extLst>
          </p:cNvPr>
          <p:cNvSpPr txBox="1"/>
          <p:nvPr/>
        </p:nvSpPr>
        <p:spPr>
          <a:xfrm>
            <a:off x="627845" y="723743"/>
            <a:ext cx="2910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Métodos para dicionários: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C8F615-1595-EE01-B4CA-CD23E7EFD2F4}"/>
              </a:ext>
            </a:extLst>
          </p:cNvPr>
          <p:cNvSpPr txBox="1"/>
          <p:nvPr/>
        </p:nvSpPr>
        <p:spPr>
          <a:xfrm>
            <a:off x="583864" y="1461745"/>
            <a:ext cx="4883921" cy="5078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 Exibindo as </a:t>
            </a:r>
            <a:r>
              <a:rPr lang="pt-BR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keys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pt-B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keys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())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827FDFD-9911-9EA1-0EDE-47159E1C8131}"/>
              </a:ext>
            </a:extLst>
          </p:cNvPr>
          <p:cNvSpPr txBox="1"/>
          <p:nvPr/>
        </p:nvSpPr>
        <p:spPr>
          <a:xfrm>
            <a:off x="544059" y="1950274"/>
            <a:ext cx="167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2"/>
                </a:solidFill>
              </a:rPr>
              <a:t>Saída: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84F5F7-AED5-4D46-47E2-0A596C8F4B7B}"/>
              </a:ext>
            </a:extLst>
          </p:cNvPr>
          <p:cNvSpPr txBox="1"/>
          <p:nvPr/>
        </p:nvSpPr>
        <p:spPr>
          <a:xfrm>
            <a:off x="506680" y="1123853"/>
            <a:ext cx="551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keys</a:t>
            </a:r>
            <a:r>
              <a:rPr lang="pt-B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(): 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Trabalha as </a:t>
            </a:r>
            <a:r>
              <a:rPr lang="pt-BR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keys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(chaves | campos) do dicionário.</a:t>
            </a:r>
            <a:endParaRPr lang="pt-B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BB296E-B576-DE62-FD3A-25D152F1436F}"/>
              </a:ext>
            </a:extLst>
          </p:cNvPr>
          <p:cNvSpPr txBox="1"/>
          <p:nvPr/>
        </p:nvSpPr>
        <p:spPr>
          <a:xfrm>
            <a:off x="544059" y="2261989"/>
            <a:ext cx="6214928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dict_keys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(['nome', 'idade', 'casado', 'canal', '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instagram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'])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C3DCDA-8659-AD66-ECC3-E7211130705C}"/>
              </a:ext>
            </a:extLst>
          </p:cNvPr>
          <p:cNvSpPr txBox="1"/>
          <p:nvPr/>
        </p:nvSpPr>
        <p:spPr>
          <a:xfrm>
            <a:off x="583864" y="3252186"/>
            <a:ext cx="4883921" cy="5078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 Exibindo os </a:t>
            </a:r>
            <a:r>
              <a:rPr lang="pt-BR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values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pt-B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values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())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6167A4-9F96-217D-1B1E-10935BC2ECA1}"/>
              </a:ext>
            </a:extLst>
          </p:cNvPr>
          <p:cNvSpPr txBox="1"/>
          <p:nvPr/>
        </p:nvSpPr>
        <p:spPr>
          <a:xfrm>
            <a:off x="544059" y="3740715"/>
            <a:ext cx="167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2"/>
                </a:solidFill>
              </a:rPr>
              <a:t>Saída: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C4BE67-6CA9-9901-F39D-CC870F81FB3A}"/>
              </a:ext>
            </a:extLst>
          </p:cNvPr>
          <p:cNvSpPr txBox="1"/>
          <p:nvPr/>
        </p:nvSpPr>
        <p:spPr>
          <a:xfrm>
            <a:off x="506680" y="2914294"/>
            <a:ext cx="551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values</a:t>
            </a:r>
            <a:r>
              <a:rPr lang="pt-B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(): 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Trabalha os </a:t>
            </a:r>
            <a:r>
              <a:rPr lang="pt-BR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values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(valores) do dicionário.</a:t>
            </a:r>
            <a:endParaRPr lang="pt-B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AB291B8-9BDD-95AA-079E-22D11E68A61B}"/>
              </a:ext>
            </a:extLst>
          </p:cNvPr>
          <p:cNvSpPr txBox="1"/>
          <p:nvPr/>
        </p:nvSpPr>
        <p:spPr>
          <a:xfrm>
            <a:off x="544058" y="4052430"/>
            <a:ext cx="8369205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dict_values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(['Edson de Oliveira', 50, 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'@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edsonoliveiraprof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', '@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beabaprogramacao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69170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4390E-FE7E-71CD-262D-B289EC07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" y="0"/>
            <a:ext cx="9144000" cy="5143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96DBE7A-2703-5E8D-1AA6-DE56B4132661}"/>
              </a:ext>
            </a:extLst>
          </p:cNvPr>
          <p:cNvSpPr txBox="1"/>
          <p:nvPr/>
        </p:nvSpPr>
        <p:spPr>
          <a:xfrm>
            <a:off x="3266433" y="133015"/>
            <a:ext cx="2880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DICIONÁRIOS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095AFD-18FF-C834-B786-AD0537724F4E}"/>
              </a:ext>
            </a:extLst>
          </p:cNvPr>
          <p:cNvSpPr txBox="1"/>
          <p:nvPr/>
        </p:nvSpPr>
        <p:spPr>
          <a:xfrm>
            <a:off x="644937" y="943156"/>
            <a:ext cx="2910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Métodos para dicionários: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C8F615-1595-EE01-B4CA-CD23E7EFD2F4}"/>
              </a:ext>
            </a:extLst>
          </p:cNvPr>
          <p:cNvSpPr txBox="1"/>
          <p:nvPr/>
        </p:nvSpPr>
        <p:spPr>
          <a:xfrm>
            <a:off x="600956" y="1681158"/>
            <a:ext cx="4883921" cy="5078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# Exibindo ambos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r>
              <a:rPr lang="pt-BR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print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contato</a:t>
            </a:r>
            <a:r>
              <a:rPr lang="pt-B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pt-B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items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())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827FDFD-9911-9EA1-0EDE-47159E1C8131}"/>
              </a:ext>
            </a:extLst>
          </p:cNvPr>
          <p:cNvSpPr txBox="1"/>
          <p:nvPr/>
        </p:nvSpPr>
        <p:spPr>
          <a:xfrm>
            <a:off x="561151" y="2169687"/>
            <a:ext cx="167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2"/>
                </a:solidFill>
              </a:rPr>
              <a:t>Saída: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84F5F7-AED5-4D46-47E2-0A596C8F4B7B}"/>
              </a:ext>
            </a:extLst>
          </p:cNvPr>
          <p:cNvSpPr txBox="1"/>
          <p:nvPr/>
        </p:nvSpPr>
        <p:spPr>
          <a:xfrm>
            <a:off x="523772" y="1343266"/>
            <a:ext cx="8009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items</a:t>
            </a:r>
            <a:r>
              <a:rPr lang="pt-B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(): 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Trabalha tanto com as </a:t>
            </a:r>
            <a:r>
              <a:rPr lang="pt-BR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keys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quanto com os </a:t>
            </a:r>
            <a:r>
              <a:rPr lang="pt-BR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values</a:t>
            </a:r>
            <a:r>
              <a:rPr lang="pt-B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do dicionário.</a:t>
            </a:r>
            <a:endParaRPr lang="pt-B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BB296E-B576-DE62-FD3A-25D152F1436F}"/>
              </a:ext>
            </a:extLst>
          </p:cNvPr>
          <p:cNvSpPr txBox="1"/>
          <p:nvPr/>
        </p:nvSpPr>
        <p:spPr>
          <a:xfrm>
            <a:off x="561151" y="2481402"/>
            <a:ext cx="789064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dict_items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([('nome', 'Edson de Oliveira'), ('idade', 50), ('casado', 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 ('canal', '@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edsonoliveiraprof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 ('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instagram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', '@</a:t>
            </a:r>
            <a:r>
              <a:rPr lang="pt-BR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beabaprogramacao</a:t>
            </a:r>
            <a:r>
              <a:rPr lang="pt-BR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')])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23B0F06-DFA4-3FAE-A766-431866936D66}"/>
              </a:ext>
            </a:extLst>
          </p:cNvPr>
          <p:cNvSpPr txBox="1"/>
          <p:nvPr/>
        </p:nvSpPr>
        <p:spPr>
          <a:xfrm>
            <a:off x="359276" y="3492458"/>
            <a:ext cx="8425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Estes métodos podem ser </a:t>
            </a:r>
            <a:r>
              <a:rPr lang="pt-BR" sz="2000" dirty="0" err="1">
                <a:solidFill>
                  <a:schemeClr val="bg1"/>
                </a:solidFill>
              </a:rPr>
              <a:t>interados</a:t>
            </a:r>
            <a:r>
              <a:rPr lang="pt-BR" sz="2000" dirty="0">
                <a:solidFill>
                  <a:schemeClr val="bg1"/>
                </a:solidFill>
              </a:rPr>
              <a:t> dentro de qualquer rotina de programação</a:t>
            </a:r>
          </a:p>
          <a:p>
            <a:r>
              <a:rPr lang="pt-BR" sz="2000" dirty="0">
                <a:solidFill>
                  <a:schemeClr val="bg1"/>
                </a:solidFill>
              </a:rPr>
              <a:t>Através das instruções condicionais como </a:t>
            </a:r>
            <a:r>
              <a:rPr lang="pt-BR" sz="2000" dirty="0" err="1">
                <a:solidFill>
                  <a:schemeClr val="bg1"/>
                </a:solidFill>
              </a:rPr>
              <a:t>if</a:t>
            </a:r>
            <a:r>
              <a:rPr lang="pt-BR" sz="2000" dirty="0">
                <a:solidFill>
                  <a:schemeClr val="bg1"/>
                </a:solidFill>
              </a:rPr>
              <a:t> ou laços.</a:t>
            </a:r>
          </a:p>
        </p:txBody>
      </p:sp>
    </p:spTree>
    <p:extLst>
      <p:ext uri="{BB962C8B-B14F-4D97-AF65-F5344CB8AC3E}">
        <p14:creationId xmlns:p14="http://schemas.microsoft.com/office/powerpoint/2010/main" val="447556164"/>
      </p:ext>
    </p:extLst>
  </p:cSld>
  <p:clrMapOvr>
    <a:masterClrMapping/>
  </p:clrMapOvr>
</p:sld>
</file>

<file path=ppt/theme/theme1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9" id="{C2715693-8199-FA4F-AB5A-2971AAF1B15D}" vid="{3417973E-6BA5-F845-AB04-F5933727451B}"/>
    </a:ext>
  </a:extLst>
</a:theme>
</file>

<file path=ppt/theme/theme2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28029</TotalTime>
  <Words>3103</Words>
  <Application>Microsoft Office PowerPoint</Application>
  <PresentationFormat>Apresentação na tela (16:9)</PresentationFormat>
  <Paragraphs>525</Paragraphs>
  <Slides>44</Slides>
  <Notes>29</Notes>
  <HiddenSlides>1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44</vt:i4>
      </vt:variant>
    </vt:vector>
  </HeadingPairs>
  <TitlesOfParts>
    <vt:vector size="62" baseType="lpstr">
      <vt:lpstr>.AppleSystemUIFont</vt:lpstr>
      <vt:lpstr>Aharoni</vt:lpstr>
      <vt:lpstr>Arial</vt:lpstr>
      <vt:lpstr>Ayuthaya</vt:lpstr>
      <vt:lpstr>Calibri</vt:lpstr>
      <vt:lpstr>Calibri Light</vt:lpstr>
      <vt:lpstr>Consolas</vt:lpstr>
      <vt:lpstr>Gotham HTF</vt:lpstr>
      <vt:lpstr>Gotham HTF Medium</vt:lpstr>
      <vt:lpstr>Gotham HTF XLight</vt:lpstr>
      <vt:lpstr>HelvNeue Light for IBM</vt:lpstr>
      <vt:lpstr>IBM Plex Sans</vt:lpstr>
      <vt:lpstr>Menlo</vt:lpstr>
      <vt:lpstr>Mistral</vt:lpstr>
      <vt:lpstr>Wingdings</vt:lpstr>
      <vt:lpstr>3_IBM 2019 Master template (black background)</vt:lpstr>
      <vt:lpstr>1_Tema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etechas</cp:lastModifiedBy>
  <cp:revision>222</cp:revision>
  <dcterms:created xsi:type="dcterms:W3CDTF">2018-02-08T20:20:11Z</dcterms:created>
  <dcterms:modified xsi:type="dcterms:W3CDTF">2024-08-14T12:23:38Z</dcterms:modified>
</cp:coreProperties>
</file>